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6" r:id="rId7"/>
    <p:sldId id="262" r:id="rId8"/>
    <p:sldId id="267" r:id="rId9"/>
    <p:sldId id="261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50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509" autoAdjust="0"/>
  </p:normalViewPr>
  <p:slideViewPr>
    <p:cSldViewPr snapToGrid="0">
      <p:cViewPr>
        <p:scale>
          <a:sx n="87" d="100"/>
          <a:sy n="87" d="100"/>
        </p:scale>
        <p:origin x="40" y="-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343F8-541B-44A3-974F-106F48C52963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60859-76D7-48F2-9C2C-A85E10EC0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86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Saintly texts, imitate the </a:t>
            </a:r>
            <a:r>
              <a:rPr lang="en-US" dirty="0" err="1"/>
              <a:t>pronounciation</a:t>
            </a:r>
            <a:r>
              <a:rPr lang="en-US" dirty="0"/>
              <a:t> of saintly</a:t>
            </a:r>
          </a:p>
          <a:p>
            <a:r>
              <a:rPr lang="en-US" dirty="0"/>
              <a:t>Living – interactive, functions, visualized, on webpage</a:t>
            </a:r>
          </a:p>
          <a:p>
            <a:r>
              <a:rPr lang="en-US" dirty="0"/>
              <a:t>Sacred mounds – topic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060859-76D7-48F2-9C2C-A85E10EC04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78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Problem: 1. how I define the key features are quite arbitrary, whether a kind of structure can be a possible thing comparable to the sacred mounds is really according to my own judgement, a flaw/defect of the study</a:t>
            </a:r>
          </a:p>
          <a:p>
            <a:r>
              <a:rPr lang="en-US" dirty="0"/>
              <a:t>2. How can we describe the “alikeness” of patterns? In which degree of alikeness of the patterns can assure to the comparability between a temple or natural structure and a sacred mound. What I tend to do is to use statistical analysis, but with a lack of examples in hand and problems with the randomness of the text we have, it is hard to make a </a:t>
            </a:r>
            <a:r>
              <a:rPr lang="en-US" dirty="0" err="1"/>
              <a:t>reall</a:t>
            </a:r>
            <a:r>
              <a:rPr lang="en-US" dirty="0"/>
              <a:t> statistical analysis. But we will see what I will get later.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060859-76D7-48F2-9C2C-A85E10EC04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08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Semantical group see/</a:t>
            </a:r>
            <a:r>
              <a:rPr lang="en-US" dirty="0" err="1"/>
              <a:t>comtemplate</a:t>
            </a:r>
            <a:r>
              <a:rPr lang="en-US" dirty="0"/>
              <a:t>/reflect </a:t>
            </a:r>
          </a:p>
          <a:p>
            <a:r>
              <a:rPr lang="en-US" dirty="0"/>
              <a:t>Word, </a:t>
            </a:r>
            <a:r>
              <a:rPr lang="en-US" sz="1200" dirty="0" err="1">
                <a:effectLst/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xf</a:t>
            </a:r>
            <a:r>
              <a:rPr lang="en-US" sz="1200" dirty="0"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mAA</a:t>
            </a:r>
            <a:r>
              <a:rPr lang="en-US" sz="1200" dirty="0"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sbAq</a:t>
            </a:r>
            <a:r>
              <a:rPr lang="en-US" sz="1200" dirty="0"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endParaRPr lang="en-US" sz="1400" dirty="0"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Orthographical writing/hieroglyphic words codes, </a:t>
            </a:r>
            <a:r>
              <a:rPr lang="en-US" sz="14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xf_A</a:t>
            </a:r>
            <a:r>
              <a:rPr lang="en-US" sz="14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/B/C, </a:t>
            </a:r>
            <a:r>
              <a:rPr lang="en-US" sz="14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mAA_A</a:t>
            </a:r>
            <a:r>
              <a:rPr lang="en-US" sz="14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/B, </a:t>
            </a:r>
            <a:r>
              <a:rPr lang="en-US" sz="14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sbAq_A</a:t>
            </a:r>
            <a:r>
              <a:rPr lang="en-US" sz="14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/B/C/D (might be further groupings)</a:t>
            </a:r>
          </a:p>
          <a:p>
            <a:endParaRPr lang="en-US" sz="1400" dirty="0"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dirty="0"/>
              <a:t>Problem: division of semantical group is quite arbitrary and sometimes the boarder line is blurry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060859-76D7-48F2-9C2C-A85E10EC04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60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Semantical group see/</a:t>
            </a:r>
            <a:r>
              <a:rPr lang="en-US" dirty="0" err="1"/>
              <a:t>comtemplate</a:t>
            </a:r>
            <a:r>
              <a:rPr lang="en-US" dirty="0"/>
              <a:t>/reflect </a:t>
            </a:r>
          </a:p>
          <a:p>
            <a:r>
              <a:rPr lang="en-US" dirty="0"/>
              <a:t>Word, </a:t>
            </a:r>
            <a:r>
              <a:rPr lang="en-US" sz="1200" dirty="0" err="1">
                <a:effectLst/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xf</a:t>
            </a:r>
            <a:r>
              <a:rPr lang="en-US" sz="1200" dirty="0"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mAA</a:t>
            </a:r>
            <a:r>
              <a:rPr lang="en-US" sz="1200" dirty="0"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sbAq</a:t>
            </a:r>
            <a:r>
              <a:rPr lang="en-US" sz="1200" dirty="0"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endParaRPr lang="en-US" sz="1400" dirty="0"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Orthographical writing/hieroglyphic words codes, </a:t>
            </a:r>
            <a:r>
              <a:rPr lang="en-US" sz="14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xf_A</a:t>
            </a:r>
            <a:r>
              <a:rPr lang="en-US" sz="14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/B/C, </a:t>
            </a:r>
            <a:r>
              <a:rPr lang="en-US" sz="14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mAA_A</a:t>
            </a:r>
            <a:r>
              <a:rPr lang="en-US" sz="14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/B, </a:t>
            </a:r>
            <a:r>
              <a:rPr lang="en-US" sz="14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sbAq_A</a:t>
            </a:r>
            <a:r>
              <a:rPr lang="en-US" sz="14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/B/C/D (might be further groupings)</a:t>
            </a:r>
          </a:p>
          <a:p>
            <a:endParaRPr lang="en-US" sz="1400" dirty="0"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dirty="0"/>
              <a:t>Problem: division of semantical group is quite arbitrary and sometimes the boarder line is blurry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060859-76D7-48F2-9C2C-A85E10EC04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61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Even my plan of statistical analysis fail, at least I can have this interactive database, and that is kind of fun.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="0" i="0" u="none" strike="noStrike" dirty="0">
                <a:solidFill>
                  <a:srgbClr val="1A0DAB"/>
                </a:solidFill>
                <a:effectLst/>
                <a:latin typeface="arial" panose="020B0604020202020204" pitchFamily="34" charset="0"/>
              </a:rPr>
              <a:t>Learn from examples from D3.js, </a:t>
            </a:r>
            <a:r>
              <a:rPr lang="en-US" b="0" i="0" dirty="0">
                <a:solidFill>
                  <a:srgbClr val="555555"/>
                </a:solidFill>
                <a:effectLst/>
                <a:latin typeface="Helvetica Neue"/>
              </a:rPr>
              <a:t>Data-Driven Documents, website, show how to make force-directed graph?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="0" i="0" dirty="0">
                <a:solidFill>
                  <a:srgbClr val="555555"/>
                </a:solidFill>
                <a:effectLst/>
                <a:latin typeface="Helvetica Neue"/>
              </a:rPr>
              <a:t>Java script?? </a:t>
            </a:r>
            <a:r>
              <a:rPr lang="en-US" b="0" i="0" dirty="0" err="1">
                <a:solidFill>
                  <a:srgbClr val="555555"/>
                </a:solidFill>
                <a:effectLst/>
                <a:latin typeface="Helvetica Neue"/>
              </a:rPr>
              <a:t>Visulization</a:t>
            </a:r>
            <a:r>
              <a:rPr lang="en-US" b="0" i="0" dirty="0">
                <a:solidFill>
                  <a:srgbClr val="555555"/>
                </a:solidFill>
                <a:effectLst/>
                <a:latin typeface="Helvetica Neue"/>
              </a:rPr>
              <a:t>??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="0" i="0" dirty="0">
                <a:solidFill>
                  <a:srgbClr val="555555"/>
                </a:solidFill>
                <a:effectLst/>
                <a:latin typeface="Helvetica Neue"/>
              </a:rPr>
              <a:t>Other ways? </a:t>
            </a:r>
          </a:p>
          <a:p>
            <a:pPr marL="628650" lvl="1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060859-76D7-48F2-9C2C-A85E10EC043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292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Semantical group see/</a:t>
            </a:r>
            <a:r>
              <a:rPr lang="en-US" dirty="0" err="1"/>
              <a:t>comtemplate</a:t>
            </a:r>
            <a:r>
              <a:rPr lang="en-US" dirty="0"/>
              <a:t>/reflect </a:t>
            </a:r>
          </a:p>
          <a:p>
            <a:r>
              <a:rPr lang="en-US" dirty="0"/>
              <a:t>Word, </a:t>
            </a:r>
            <a:r>
              <a:rPr lang="en-US" sz="1100" dirty="0" err="1">
                <a:effectLst/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xf</a:t>
            </a:r>
            <a:r>
              <a:rPr lang="en-US" sz="1100" dirty="0"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1100" dirty="0" err="1"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mAA</a:t>
            </a:r>
            <a:r>
              <a:rPr lang="en-US" sz="1100" dirty="0"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1100" dirty="0" err="1"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sbAq</a:t>
            </a:r>
            <a:r>
              <a:rPr lang="en-US" sz="1100" dirty="0"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endParaRPr lang="en-US" sz="1200" dirty="0"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Orthographical writing/hieroglyphic words codes, </a:t>
            </a:r>
            <a:r>
              <a:rPr lang="en-US" sz="12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xf_A</a:t>
            </a:r>
            <a:r>
              <a:rPr lang="en-US" sz="12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/B/C, </a:t>
            </a:r>
            <a:r>
              <a:rPr lang="en-US" sz="12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mAA_A</a:t>
            </a:r>
            <a:r>
              <a:rPr lang="en-US" sz="12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/B, </a:t>
            </a:r>
            <a:r>
              <a:rPr lang="en-US" sz="12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sbAq_A</a:t>
            </a:r>
            <a:r>
              <a:rPr lang="en-US" sz="12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/B/C/D (might be further groupings)</a:t>
            </a:r>
          </a:p>
          <a:p>
            <a:endParaRPr lang="en-US" sz="1200" dirty="0"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060859-76D7-48F2-9C2C-A85E10EC043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19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D4D8A-2A73-A721-816D-11FCD95CAE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FFA90D-F281-13A3-0A5D-2D2CD61A73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C0EEB-AB81-D405-8D03-9BA6DE905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4309-922F-4984-AF59-2795D2FD7A4B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A0F48-F6BE-B4EE-294C-6B1388CB1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3FD74-6306-07B2-3856-FD88B786D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4607-8825-402D-91DD-F4FFB0B39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4EDE8-E622-7CFF-A013-6478ADD58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2E7E7A-FBD6-3D8C-2AB2-B0CE6F9857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00E45-00B6-A790-9CA6-106355F15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4309-922F-4984-AF59-2795D2FD7A4B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72AD1-0353-8018-4E7C-12EE5ECCD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EC430-012A-443C-5058-7A950A282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4607-8825-402D-91DD-F4FFB0B39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8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CF6AA0-AA97-34EA-EA34-1B8D0BE469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42F979-717E-076E-8350-EDED8EC7A1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3FFB8-7E0B-CE8F-1B50-34BAE3CD0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4309-922F-4984-AF59-2795D2FD7A4B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CB831-1E69-0B34-05AA-169805C1F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FD398-4E3E-2615-9E8E-E1890F702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4607-8825-402D-91DD-F4FFB0B39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2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AE4B3-9D1A-141F-E113-18DE059C1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B0623-7F07-26A4-89AC-F3162FF5E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D9DD3-4CA8-D091-CE95-B88B4A6F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4309-922F-4984-AF59-2795D2FD7A4B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A31D7-BBB1-3F33-5CC3-2B98F7104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D9D9D-8D9C-58C2-6861-2006360FE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4607-8825-402D-91DD-F4FFB0B39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0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A8EF1-EE5C-6D98-F25E-6542869E9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91A12-DF4E-BEF8-04BA-67F6BDEA6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F375D-5B7A-C67A-08B0-050C71EFF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4309-922F-4984-AF59-2795D2FD7A4B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D197C-278D-E65E-CDFF-3551738F0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8B3DA-9BA9-5DDC-22D0-3A1B53E58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4607-8825-402D-91DD-F4FFB0B39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538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A64E3-5186-EAEB-5065-BBD483441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B03AB-F18E-6B75-A003-26124CF177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3FD000-99EA-EAF2-7F7C-2954EC801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AE5039-0F4A-E333-295F-F43593258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4309-922F-4984-AF59-2795D2FD7A4B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F21BC6-5EEB-C23E-4C7B-23A73B8F9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060DFC-763B-38F0-00CB-7494F5346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4607-8825-402D-91DD-F4FFB0B39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46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9CC34-EFD2-D14D-5243-D01212799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56AF88-D898-A777-78B9-62F187B23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61E902-9228-EC5D-1AA0-E79B0E61C4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213239-D3A5-53F2-456C-D4FBE483A5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73DDA0-BD53-D1D5-7706-48FDD61EFB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F3AFED-9E72-ED99-D099-C27EEC114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4309-922F-4984-AF59-2795D2FD7A4B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8E2A6E-5BF8-041C-4C67-A8AA2F0E2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479A13-99B2-3D7C-57F1-2B990FB1F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4607-8825-402D-91DD-F4FFB0B39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69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4F07F-7079-6360-F2BA-BA1442D7F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B2CF93-2DDC-039E-0335-635E62C1A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4309-922F-4984-AF59-2795D2FD7A4B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BD9A30-B6A8-C758-722A-C381A81C4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AE594F-19DA-5EAF-0AB3-B6B865BFE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4607-8825-402D-91DD-F4FFB0B39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30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CD8AB4-A1B4-D392-7FC5-AAFA6A893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4309-922F-4984-AF59-2795D2FD7A4B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07E2A-A172-3A1E-79E6-607CAB47F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F9EF69-5AB3-4522-2A68-2289A28A4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4607-8825-402D-91DD-F4FFB0B39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8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0A328-8FD2-12CC-C1B9-FD040B4D6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4D23B-D80B-C544-FD9D-BB48416B4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DDFEF5-1368-2910-A991-8E2BB9B58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639D6B-7E2C-E886-FCE6-FF3AC40D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4309-922F-4984-AF59-2795D2FD7A4B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F16C5-E123-DD4A-90A3-2E8BEDC46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6EC173-8687-A419-3822-E22D51DE4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4607-8825-402D-91DD-F4FFB0B39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2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E4537-0676-7A89-A801-081722DDA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5BB0A7-62E3-9509-AAF3-5AD7DC9E82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D2272F-0676-B003-35FF-38542B31D8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ED8CEC-D270-B94D-0C5D-58AF63D02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4309-922F-4984-AF59-2795D2FD7A4B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F94F54-B093-1526-198A-9F389C1C0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812A97-F284-B559-1AC0-0AED5EA03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4607-8825-402D-91DD-F4FFB0B39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10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A185C1-40FE-9CE9-C221-B8F58EE9F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697CB1-B1CA-A7E3-784C-8D1A8CADC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857ED-F3A2-EA46-73B3-A3949532E1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A4309-922F-4984-AF59-2795D2FD7A4B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C6C8E-48C7-E5E1-7B69-E1D9D65558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16B31-98A7-4C26-26C2-A4B89E271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B4607-8825-402D-91DD-F4FFB0B39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48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K:\SAIN\Database_SAIN\Temple_inscriptions\Upper_Egypt\Dendera\The_Temple_of_Dendera_main\1-words\God_names.docx#Hwt_Hr_wr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K:\SAIN\Database_SAIN\Temple_inscriptions\Upper_Egypt\Dendera\The_Temple_of_Dendera_main\1-words\God_names.docx#Hwt_Hr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F58FB-C01D-719E-8AB9-68C86AFC2A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SAIN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sbAy.t anx.t n.t jA.t nTrj.t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Living Scroll of the Sacred Mounds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18349F-8D42-F6F5-FDC0-BD79D5E00A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1658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66FDA-26C3-A3F0-3CED-E834F7BAE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Methods-visualization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372AA-979D-0D34-66EF-A6DC4786D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Mapping of words distribution and preference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Targeted for the data describing one or certain kinds of mounds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all the data about the mound jA.t-di, we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a semantical group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dirty="0"/>
              <a:t>see” as the topic this time </a:t>
            </a:r>
          </a:p>
          <a:p>
            <a:pPr lvl="3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this group we have variations of Egyptian roots: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sbAq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three Egyptian word root are given three colors</a:t>
            </a:r>
          </a:p>
          <a:p>
            <a:pPr lvl="4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the data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want to access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oabout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which kinds of mounds the selected texts are describing</a:t>
            </a:r>
          </a:p>
          <a:p>
            <a:pPr lvl="4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time and location span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how dots with these three colors are distributed around Egypt</a:t>
            </a:r>
          </a:p>
          <a:p>
            <a:pPr lvl="5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dot is clickable – linked with the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metadata webpage </a:t>
            </a:r>
          </a:p>
          <a:p>
            <a:pPr lvl="4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 topographically and chronologically and make analysis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orthographical level, how is the word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spelled in different locations? Like xf_A1, xf_A2, xf_A3, xf_B1, xf_B2, xf_C1?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Repeat similar procedures on the layer of divine elements</a:t>
            </a:r>
          </a:p>
          <a:p>
            <a:pPr lvl="3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How is a specific kind of mound, or an epithet about the mounds distributed across the Egypt?</a:t>
            </a:r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053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66FDA-26C3-A3F0-3CED-E834F7BAE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subject: sacred mounds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372AA-979D-0D34-66EF-A6DC4786D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Sacred Mounds (jA.t nTrj.t)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Defination by the shape: a heap/bump over the ground – a height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Religious function: burial place of primeval/local gods across Egypt where they could be revived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features: 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Space: a fixed point can be circled</a:t>
            </a:r>
          </a:p>
          <a:p>
            <a:pPr lvl="3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Inside: a dark place</a:t>
            </a:r>
          </a:p>
          <a:p>
            <a:pPr lvl="3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Outside: engage with the movement of the stars and the floodings</a:t>
            </a:r>
          </a:p>
          <a:p>
            <a:pPr lvl="3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Above the ground: a mound</a:t>
            </a:r>
          </a:p>
          <a:p>
            <a:pPr lvl="3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Below the ground: possibly a grave 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Time: periodical and cyclical 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Interaction: step upon/move about/lie down inside of it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Surroundings: Watery place/sacred trees 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000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66FDA-26C3-A3F0-3CED-E834F7BAE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way (Without digital technology)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372AA-979D-0D34-66EF-A6DC4786D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out some of the texts including such sacred mounds from several typical temples as a case study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Transliterate, translate the texts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 the texts with theological facts and find out how local religious concepts influence those texts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focused on: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nominal list of the concept “Sacred Mounds”</a:t>
            </a:r>
          </a:p>
          <a:p>
            <a:pPr lvl="2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Lack of analysis for adjectives, adverbs and verbs used to describe such mounds in texts.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Exactly parallel texts (texts with exact same expression from different temples across Egypt)</a:t>
            </a:r>
          </a:p>
          <a:p>
            <a:pPr lvl="2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standard for parallel is too strict to make a wider range of comparison of texts focused upon the sacred mounds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481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66FDA-26C3-A3F0-3CED-E834F7BAE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What I want to analyze-1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372AA-979D-0D34-66EF-A6DC4786D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922" y="1515232"/>
            <a:ext cx="581427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are the sacred mounds described?</a:t>
            </a:r>
          </a:p>
          <a:p>
            <a:pPr marL="971550" lvl="1" indent="-514350"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Adjectival, adverbial, verbal elements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involved in the texts where the sacred mounds appear. </a:t>
            </a:r>
          </a:p>
          <a:p>
            <a:pPr marL="971550" lvl="1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the word-choice for these descriptive words have a preference in specific regions and specific periods?</a:t>
            </a:r>
          </a:p>
          <a:p>
            <a:pPr marL="971550" lvl="1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out the pattern of describing such sacred mounds</a:t>
            </a:r>
          </a:p>
          <a:p>
            <a:pPr marL="914400" lvl="2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Word network analysis, Keyword analysis, Collocation, Frequency list</a:t>
            </a:r>
          </a:p>
          <a:p>
            <a:pPr marL="1885950" lvl="3" indent="-514350"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582572-78E0-987E-4D24-C56A483F38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5968" y="2080979"/>
            <a:ext cx="5433382" cy="249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790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66FDA-26C3-A3F0-3CED-E834F7BAE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 want to analyze-2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372AA-979D-0D34-66EF-A6DC4786D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4125" y="1413851"/>
            <a:ext cx="9538281" cy="34937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Egyptians like to refer to the same thing with different names. 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there some other temple structures or natural structures that are indeed considered as a kind of sacred mounds by the Egyptians but are not called a “mound” or given specific mound names (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DmA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)? How can we spot them out?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classify related structure names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A-mounds: ascertained to be the mounds, directly called xx jA.t xx or give a specific name (which is 				attested to be a mound name)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E-mounds: equated to the mounds (equation is directly expressed in original Egyptian texts, like “a 				sanctuary of God A is the mound of the location B”)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K-mounds: possess certain key features of the sacred mounds, comparable to the sacred mounds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 testify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1. the pattern of descriptive words about  A-mounds have been established (in previous page)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2. test whether E-mounds’ descriptive words have the same pattern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3. if the pattern of a certain kind of E-mounds’ descriptive words is alike that of the A-mounds, then we 			can say this specific K-mound could be a real sacred mounds in certain context. </a:t>
            </a:r>
          </a:p>
        </p:txBody>
      </p:sp>
    </p:spTree>
    <p:extLst>
      <p:ext uri="{BB962C8B-B14F-4D97-AF65-F5344CB8AC3E}">
        <p14:creationId xmlns:p14="http://schemas.microsoft.com/office/powerpoint/2010/main" val="875788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66FDA-26C3-A3F0-3CED-E834F7BAE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847" y="365125"/>
            <a:ext cx="11148969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– metadata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a piece of texts with a unique ID, location, *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period(later added), *Motif,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original image/transcription, transliteration, translation, *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layers of word roots, semantical groups, divine elements (gods and epithets/toponyms/others)</a:t>
            </a:r>
          </a:p>
        </p:txBody>
      </p:sp>
      <p:pic>
        <p:nvPicPr>
          <p:cNvPr id="4" name="Content Placeholder 3" descr="Diagram&#10;&#10;Description automatically generated with low confidence">
            <a:extLst>
              <a:ext uri="{FF2B5EF4-FFF2-40B4-BE49-F238E27FC236}">
                <a16:creationId xmlns:a16="http://schemas.microsoft.com/office/drawing/2014/main" id="{5D4BF862-4786-C966-9959-BA6500E416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466" y="1819193"/>
            <a:ext cx="7860134" cy="371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666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507C9-FADF-2FA6-1B4F-16F329933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Methods-word layers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55C78-07DA-C57C-4F54-7156D0709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992" y="1363986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Manually defined layers specialized for my study (UAM Corpus tool or other tools)</a:t>
            </a:r>
          </a:p>
          <a:p>
            <a:pPr lvl="1">
              <a:buFontTx/>
              <a:buChar char="-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Transliteration </a:t>
            </a:r>
          </a:p>
          <a:p>
            <a:pPr lvl="1">
              <a:buFontTx/>
              <a:buChar char="-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roots (without grammatical information)</a:t>
            </a:r>
          </a:p>
          <a:p>
            <a:pPr lvl="2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discuss which word root is used most frequently to represent one semantical meaning </a:t>
            </a:r>
          </a:p>
          <a:p>
            <a:pPr lvl="3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V_see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effectLst/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xf</a:t>
            </a:r>
            <a:r>
              <a:rPr lang="en-US" sz="1400" dirty="0"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mAA</a:t>
            </a:r>
            <a:r>
              <a:rPr lang="en-US" sz="1400" dirty="0"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sbAq</a:t>
            </a:r>
            <a:r>
              <a:rPr lang="en-US" sz="1400" dirty="0"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“see”, “contemplate”, “reflect”</a:t>
            </a:r>
          </a:p>
          <a:p>
            <a:pPr lvl="1">
              <a:buFontTx/>
              <a:buChar char="-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Translation</a:t>
            </a:r>
          </a:p>
          <a:p>
            <a:pPr lvl="1">
              <a:buFontTx/>
              <a:buChar char="-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Semantical meaning groups for involved description(V., Adj., Adv.)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(e.g.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V_see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xf</a:t>
            </a:r>
            <a:r>
              <a:rPr lang="en-US" sz="2200" dirty="0"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mAA</a:t>
            </a:r>
            <a:r>
              <a:rPr lang="en-US" sz="2200" dirty="0"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sbAq</a:t>
            </a:r>
            <a:r>
              <a:rPr lang="en-US" sz="2200" dirty="0"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“see”, “contemplate”, “reflect”;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V_wake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rs</a:t>
            </a:r>
            <a:r>
              <a:rPr lang="en-US" sz="2200" dirty="0">
                <a:effectLst/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“wake”</a:t>
            </a:r>
            <a:r>
              <a:rPr lang="en-US" sz="2200" dirty="0"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)</a:t>
            </a:r>
          </a:p>
          <a:p>
            <a:pPr lvl="2">
              <a:buFontTx/>
              <a:buChar char="-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see which semantical meaning is most frequently used in each kind of parts of speech (V., Adj., …)</a:t>
            </a:r>
          </a:p>
          <a:p>
            <a:pPr lvl="2">
              <a:buFontTx/>
              <a:buChar char="-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see the semantic preference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Tx/>
              <a:buChar char="-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involved divine elements</a:t>
            </a:r>
          </a:p>
          <a:p>
            <a:pPr lvl="2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Epithets + gods</a:t>
            </a:r>
          </a:p>
          <a:p>
            <a:pPr lvl="3">
              <a:buFontTx/>
              <a:buChar char="-"/>
            </a:pPr>
            <a:r>
              <a:rPr lang="en-US" sz="1500" dirty="0"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E.g. Jr.t-Ra </a:t>
            </a:r>
            <a:r>
              <a:rPr lang="en-US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can refer to unspecified god,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3"/>
              </a:rPr>
              <a:t>1w.t-1r-wr.t</a:t>
            </a:r>
            <a:r>
              <a:rPr lang="en-US" dirty="0">
                <a:solidFill>
                  <a:srgbClr val="0563C1"/>
                </a:solidFill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en-US" sz="1800" u="none" strike="noStrike" dirty="0">
                <a:solidFill>
                  <a:srgbClr val="0563C1"/>
                </a:solidFill>
                <a:effectLst/>
                <a:latin typeface="Trlit_CG Times" panose="020B7200000000000000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4"/>
              </a:rPr>
              <a:t> 1w.t-1r</a:t>
            </a:r>
            <a:r>
              <a:rPr lang="en-US" dirty="0">
                <a:latin typeface="Times New Roman" panose="02020603050405020304" pitchFamily="18" charset="0"/>
                <a:ea typeface="DengXian" panose="02010600030101010101" pitchFamily="2" charset="-122"/>
              </a:rPr>
              <a:t>, etc.</a:t>
            </a:r>
          </a:p>
          <a:p>
            <a:pPr lvl="2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Involved divine toponyms</a:t>
            </a:r>
          </a:p>
          <a:p>
            <a:pPr lvl="3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A/E/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K_mound_toponym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sacred elements (names of sacred trees, snakes, water zones)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56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507C9-FADF-2FA6-1B4F-16F329933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Example-word layers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55C78-07DA-C57C-4F54-7156D0709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24" y="1263318"/>
            <a:ext cx="11244695" cy="4450405"/>
          </a:xfrm>
        </p:spPr>
        <p:txBody>
          <a:bodyPr>
            <a:noAutofit/>
          </a:bodyPr>
          <a:lstStyle/>
          <a:p>
            <a:pPr lvl="1">
              <a:lnSpc>
                <a:spcPct val="120000"/>
              </a:lnSpc>
              <a:buFontTx/>
              <a:buChar char="-"/>
            </a:pP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Transliteration </a:t>
            </a:r>
          </a:p>
          <a:p>
            <a:pPr lvl="2">
              <a:lnSpc>
                <a:spcPct val="120000"/>
              </a:lnSpc>
              <a:buFontTx/>
              <a:buChar char="-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capitalization (for publication): 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wnn (^)jr.t-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(^)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xnt.jt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-(^)Hw.t-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zSSt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(^)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nb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(.t)-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-m-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hAw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-(^)jA.t-di.t,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xf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=s,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mAA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mnw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=s,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sbAq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sSm.w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=s nfr,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(^)jtn.t-m-xnt-(^)pr-an.t, (^)Sps.t-wsr.t-m-(^)wTz.t-Hr.</a:t>
            </a:r>
          </a:p>
          <a:p>
            <a:pPr lvl="2">
              <a:lnSpc>
                <a:spcPct val="120000"/>
              </a:lnSpc>
              <a:buFontTx/>
              <a:buChar char="-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Without capitalization information (for analyzing): 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wnn jr.t-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xnt.jt-Hw.t-zSSt,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nb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(.t)-hy-m-hAw-jA.t-di.t,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xf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=s,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mAA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mnw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=s,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sbAq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sSm.w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=s nfr,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jtn.t-m-xnt-pr-an.t, Sps.t-wsr.t-m-wTz.t-Hr. </a:t>
            </a:r>
          </a:p>
          <a:p>
            <a:pPr lvl="1">
              <a:lnSpc>
                <a:spcPct val="120000"/>
              </a:lnSpc>
              <a:buFontTx/>
              <a:buChar char="-"/>
            </a:pP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roots</a:t>
            </a:r>
          </a:p>
          <a:p>
            <a:pPr lvl="2">
              <a:lnSpc>
                <a:spcPct val="120000"/>
              </a:lnSpc>
              <a:buFontTx/>
              <a:buChar char="-"/>
            </a:pP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Wnn jr.t-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xnt-Hw.t-zSS.t, nb-hy-m-hAw-jA.t-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rdi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Ø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xf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Ø, Ø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mAA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mnw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Ø, Ø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sbAq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sSm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Ø nfr, Ø m jtn.t-m-xnt-pr-an, Sps-wsr-m-wTz.t-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endParaRPr lang="en-US" sz="11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lnSpc>
                <a:spcPct val="120000"/>
              </a:lnSpc>
              <a:buFontTx/>
              <a:buChar char="-"/>
            </a:pPr>
            <a:r>
              <a:rPr lang="en-US" sz="11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Ø f</a:t>
            </a:r>
            <a:r>
              <a:rPr lang="en-US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grammatical elements with no semantical meaning and pronouns which are not included in discussion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buFontTx/>
              <a:buChar char="-"/>
            </a:pP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Translation</a:t>
            </a:r>
          </a:p>
          <a:p>
            <a:pPr lvl="2">
              <a:lnSpc>
                <a:spcPct val="120000"/>
              </a:lnSpc>
              <a:buFontTx/>
              <a:buChar char="-"/>
            </a:pP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long as the Eye-of-Re, the-Foremost-One-of-the-Temple-of-Sistrum, the-Mistress-of-Exultation-near-JA.t-di (the Isis Temple in Dendera) is contemplating her face, seeing her statue, reflecting her beautiful image, she is the-Feminine-Solar-Disc-in-Front-of-the-House-of-the-Beauty (the Temple of Dendera), the-Noble-and-Powerful-One-in-the-Throne-of-Horus (Edfu).</a:t>
            </a:r>
          </a:p>
          <a:p>
            <a:pPr lvl="1">
              <a:lnSpc>
                <a:spcPct val="120000"/>
              </a:lnSpc>
              <a:buFontTx/>
              <a:buChar char="-"/>
            </a:pP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Semantical meaning groups for involved description(V., Adj., Adv.) 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(e.g.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V_see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xf</a:t>
            </a:r>
            <a:r>
              <a:rPr lang="en-US" sz="11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11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mAA</a:t>
            </a:r>
            <a:r>
              <a:rPr lang="en-US" sz="11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11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sbAq</a:t>
            </a:r>
            <a:r>
              <a:rPr lang="en-US" sz="11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“see”, “contemplate”, “reflect”;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V_wake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rs</a:t>
            </a:r>
            <a:r>
              <a:rPr lang="en-US" sz="1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“wake”</a:t>
            </a:r>
            <a:r>
              <a:rPr lang="en-US" sz="11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)</a:t>
            </a:r>
          </a:p>
          <a:p>
            <a:pPr lvl="2">
              <a:lnSpc>
                <a:spcPct val="120000"/>
              </a:lnSpc>
              <a:buFontTx/>
              <a:buChar char="-"/>
            </a:pP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V_be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N_eye-NG_Re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PREP_before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N_temple-N_Sistum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N_lord-V_hy-PREP_near-N_mound-V_give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V_see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N_face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V_see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N_Statue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V_see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N_image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ADJ_beautiful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PREP_as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N_solar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disk-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PREP_before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N_temple-ADJ_beautiful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ADJ_noble-ADJ_powerful-N_throne-NG_Horus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3">
              <a:lnSpc>
                <a:spcPct val="120000"/>
              </a:lnSpc>
              <a:buFontTx/>
              <a:buChar char="-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V-verb, N-Noun, NG-noun of god name, PREP-preposition, ADJ-adjective </a:t>
            </a: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buFontTx/>
              <a:buChar char="-"/>
            </a:pP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involved divine elements as marks</a:t>
            </a:r>
          </a:p>
          <a:p>
            <a:pPr lvl="2">
              <a:lnSpc>
                <a:spcPct val="120000"/>
              </a:lnSpc>
              <a:buFontTx/>
              <a:buChar char="-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Involved gods and epithets: 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jr.t-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xnt.jt-Hw.t-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zSSt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nb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(.t)-hy-m-hAw-jA.t-di.t </a:t>
            </a: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#Hwt_Hr_wrt</a:t>
            </a:r>
          </a:p>
          <a:p>
            <a:pPr lvl="2">
              <a:lnSpc>
                <a:spcPct val="120000"/>
              </a:lnSpc>
              <a:buFontTx/>
              <a:buChar char="-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Involved divine  toponyms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Hw.t-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zSSt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#Temple_E, 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jA.t-di.t, </a:t>
            </a: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#A_Mound_E, 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pr-an.t </a:t>
            </a: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#Temple_E (_E means being within epithets, without this ending means being outside of epithets)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20000"/>
              </a:lnSpc>
              <a:buFontTx/>
              <a:buChar char="-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sacred elements (names of sacred trees, snakes, water zones): not applicable here</a:t>
            </a:r>
          </a:p>
        </p:txBody>
      </p:sp>
    </p:spTree>
    <p:extLst>
      <p:ext uri="{BB962C8B-B14F-4D97-AF65-F5344CB8AC3E}">
        <p14:creationId xmlns:p14="http://schemas.microsoft.com/office/powerpoint/2010/main" val="3010492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66FDA-26C3-A3F0-3CED-E834F7BAE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Methods-visualization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372AA-979D-0D34-66EF-A6DC4786D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5291"/>
            <a:ext cx="10515600" cy="4351338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 analysis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 </a:t>
            </a:r>
            <a:r>
              <a:rPr lang="en-US" dirty="0">
                <a:solidFill>
                  <a:srgbClr val="0F50F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nodes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Connection between words are represented as bonds between the nodes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dirty="0">
                <a:solidFill>
                  <a:srgbClr val="0F50F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node have a </a:t>
            </a:r>
            <a:r>
              <a:rPr lang="en-US" dirty="0">
                <a:solidFill>
                  <a:srgbClr val="0F50F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 homepage</a:t>
            </a:r>
          </a:p>
          <a:p>
            <a:pPr lvl="3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solidFill>
                  <a:srgbClr val="0F50F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 homepage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information of </a:t>
            </a:r>
            <a:r>
              <a:rPr lang="en-US" dirty="0">
                <a:solidFill>
                  <a:srgbClr val="0F50F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transliteration(jA.t)/translation (mound)/the transcription (orthographical variations </a:t>
            </a:r>
            <a:r>
              <a:rPr lang="en-US" dirty="0" err="1">
                <a:solidFill>
                  <a:srgbClr val="0F50F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jA.t_A</a:t>
            </a:r>
            <a:r>
              <a:rPr lang="en-US" dirty="0">
                <a:solidFill>
                  <a:srgbClr val="0F50F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solidFill>
                  <a:srgbClr val="0F50F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jA.t_B</a:t>
            </a:r>
            <a:r>
              <a:rPr lang="en-US" dirty="0">
                <a:solidFill>
                  <a:srgbClr val="0F50F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solidFill>
                  <a:srgbClr val="0F50F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jA.t_C</a:t>
            </a:r>
            <a:r>
              <a:rPr lang="en-US" dirty="0">
                <a:solidFill>
                  <a:srgbClr val="0F50F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)/Semantical group(</a:t>
            </a:r>
            <a:r>
              <a:rPr lang="en-US" dirty="0" err="1">
                <a:solidFill>
                  <a:srgbClr val="0F50F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N_mound</a:t>
            </a:r>
            <a:r>
              <a:rPr lang="en-US" dirty="0">
                <a:solidFill>
                  <a:srgbClr val="0F50F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)/Divine elements(A-Mound)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Metadata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shown as tags (another kind of nodes) associated with the </a:t>
            </a:r>
            <a:r>
              <a:rPr lang="en-US" dirty="0">
                <a:solidFill>
                  <a:srgbClr val="0F50F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 nodes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 </a:t>
            </a:r>
            <a:r>
              <a:rPr lang="en-US" dirty="0">
                <a:solidFill>
                  <a:srgbClr val="0F50F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homepage for these metadata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tags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quantity of attached metadata tags to a word node decide the size of it</a:t>
            </a:r>
          </a:p>
          <a:p>
            <a:pPr lvl="3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filter for location/region/motif, the size of the shown word nodes = the quantity of the hits   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Interactive features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Tags can be hidden or not </a:t>
            </a:r>
          </a:p>
          <a:p>
            <a:pPr lvl="2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Filter: Change the time spans, region spans and motifs of the shown metadata nodes </a:t>
            </a:r>
          </a:p>
          <a:p>
            <a:pPr lvl="3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Precondition: all information is embedded in each piece of metadata texts </a:t>
            </a:r>
          </a:p>
          <a:p>
            <a:pPr lvl="3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Function: compare texts on word level in different span of time and region and within specific motifs flexibly  </a:t>
            </a:r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CA94B3A0-C58A-D0A9-DDF3-C541CF2021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1085" y="1338608"/>
            <a:ext cx="3417393" cy="281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850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2071</Words>
  <Application>Microsoft Office PowerPoint</Application>
  <PresentationFormat>Widescreen</PresentationFormat>
  <Paragraphs>134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Helvetica Neue</vt:lpstr>
      <vt:lpstr>Arial</vt:lpstr>
      <vt:lpstr>Arial</vt:lpstr>
      <vt:lpstr>Calibri</vt:lpstr>
      <vt:lpstr>Calibri Light</vt:lpstr>
      <vt:lpstr>Times New Roman</vt:lpstr>
      <vt:lpstr>Trlit_CG Times</vt:lpstr>
      <vt:lpstr>Office Theme</vt:lpstr>
      <vt:lpstr>SAIN sbAy.t anx.t n.t jA.t nTrj.t the Living Scroll of the Sacred Mounds</vt:lpstr>
      <vt:lpstr>Study subject: sacred mounds</vt:lpstr>
      <vt:lpstr>Traditional way (Without digital technology)</vt:lpstr>
      <vt:lpstr> What I want to analyze-1</vt:lpstr>
      <vt:lpstr>What I want to analyze-2</vt:lpstr>
      <vt:lpstr>Methods – metadata  = a piece of texts with a unique ID, location, *period(later added), *Motif, original image/transcription, transliteration, translation, *layers of word roots, semantical groups, divine elements (gods and epithets/toponyms/others)</vt:lpstr>
      <vt:lpstr>Methods-word layers </vt:lpstr>
      <vt:lpstr>Example-word layers </vt:lpstr>
      <vt:lpstr>Methods-visualization 1</vt:lpstr>
      <vt:lpstr>Methods-visualization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SAIN sbAy.t anx.t n.t jA.t nTrj.t the Living Scroll of the Sacred Mounds</dc:title>
  <dc:creator>谢 婉</dc:creator>
  <cp:lastModifiedBy>谢 婉</cp:lastModifiedBy>
  <cp:revision>19</cp:revision>
  <dcterms:created xsi:type="dcterms:W3CDTF">2022-10-25T18:08:59Z</dcterms:created>
  <dcterms:modified xsi:type="dcterms:W3CDTF">2022-10-26T20:39:40Z</dcterms:modified>
</cp:coreProperties>
</file>