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9"/>
  </p:notesMasterIdLst>
  <p:handoutMasterIdLst>
    <p:handoutMasterId r:id="rId10"/>
  </p:handoutMasterIdLst>
  <p:sldIdLst>
    <p:sldId id="256" r:id="rId2"/>
    <p:sldId id="269" r:id="rId3"/>
    <p:sldId id="266" r:id="rId4"/>
    <p:sldId id="267" r:id="rId5"/>
    <p:sldId id="268" r:id="rId6"/>
    <p:sldId id="263" r:id="rId7"/>
    <p:sldId id="26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505357"/>
    <a:srgbClr val="16D5DA"/>
    <a:srgbClr val="ECD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34" autoAdjust="0"/>
  </p:normalViewPr>
  <p:slideViewPr>
    <p:cSldViewPr snapToGrid="0">
      <p:cViewPr varScale="1">
        <p:scale>
          <a:sx n="83" d="100"/>
          <a:sy n="83" d="100"/>
        </p:scale>
        <p:origin x="1638" y="84"/>
      </p:cViewPr>
      <p:guideLst/>
    </p:cSldViewPr>
  </p:slideViewPr>
  <p:notesTextViewPr>
    <p:cViewPr>
      <p:scale>
        <a:sx n="66" d="100"/>
        <a:sy n="66" d="100"/>
      </p:scale>
      <p:origin x="0" y="0"/>
    </p:cViewPr>
  </p:notesTextViewPr>
  <p:notesViewPr>
    <p:cSldViewPr snapToGrid="0">
      <p:cViewPr varScale="1">
        <p:scale>
          <a:sx n="89" d="100"/>
          <a:sy n="89" d="100"/>
        </p:scale>
        <p:origin x="37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FD5A1AE-84C1-69DA-5786-4628542744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2E44240-7D83-A4FB-5F61-4998C3883B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2C648-42A8-4B62-98B9-3245D105D808}" type="datetimeFigureOut">
              <a:rPr lang="de-DE" smtClean="0"/>
              <a:t>15.03.2025</a:t>
            </a:fld>
            <a:endParaRPr lang="de-DE"/>
          </a:p>
        </p:txBody>
      </p:sp>
      <p:sp>
        <p:nvSpPr>
          <p:cNvPr id="4" name="Fußzeilenplatzhalter 3">
            <a:extLst>
              <a:ext uri="{FF2B5EF4-FFF2-40B4-BE49-F238E27FC236}">
                <a16:creationId xmlns:a16="http://schemas.microsoft.com/office/drawing/2014/main" id="{C9942A0C-77A7-7A89-68E3-524CEB7BBF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9839E3D-6DF6-7ADF-6496-B3931598A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C3AB00-4829-4845-BB00-B5CF4213FD1F}" type="slidenum">
              <a:rPr lang="de-DE" smtClean="0"/>
              <a:t>‹Nr.›</a:t>
            </a:fld>
            <a:endParaRPr lang="de-DE"/>
          </a:p>
        </p:txBody>
      </p:sp>
    </p:spTree>
    <p:extLst>
      <p:ext uri="{BB962C8B-B14F-4D97-AF65-F5344CB8AC3E}">
        <p14:creationId xmlns:p14="http://schemas.microsoft.com/office/powerpoint/2010/main" val="355951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F622E-505A-4560-BF89-15D5C27123B3}" type="datetimeFigureOut">
              <a:rPr lang="de-DE" smtClean="0"/>
              <a:t>15.03.2025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9CD4A-8B28-4003-8966-D8CCADBBA144}" type="slidenum">
              <a:rPr lang="de-DE" smtClean="0"/>
              <a:t>‹Nr.›</a:t>
            </a:fld>
            <a:endParaRPr lang="de-DE"/>
          </a:p>
        </p:txBody>
      </p:sp>
    </p:spTree>
    <p:extLst>
      <p:ext uri="{BB962C8B-B14F-4D97-AF65-F5344CB8AC3E}">
        <p14:creationId xmlns:p14="http://schemas.microsoft.com/office/powerpoint/2010/main" val="38897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Hi everybody!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I will now talk about an idea that comes from Thomas Krefeld, Professor emeritus in Romance Linguistics at LMU. </a:t>
            </a:r>
            <a:r>
              <a:rPr lang="en-GB" sz="1800">
                <a:effectLst/>
                <a:latin typeface="Aptos" panose="020B0004020202020204" pitchFamily="34" charset="0"/>
                <a:ea typeface="Aptos" panose="020B0004020202020204" pitchFamily="34" charset="0"/>
                <a:cs typeface="Times New Roman" panose="02020603050405020304" pitchFamily="18" charset="0"/>
              </a:rPr>
              <a:t>The name of the project is Lexicographia coniuncta, shortly LexiCon. </a:t>
            </a:r>
            <a:r>
              <a:rPr lang="en-US" sz="1800" kern="100">
                <a:effectLst/>
                <a:latin typeface="Aptos" panose="020B0004020202020204" pitchFamily="34" charset="0"/>
                <a:ea typeface="Aptos" panose="020B0004020202020204" pitchFamily="34" charset="0"/>
                <a:cs typeface="Times New Roman" panose="02020603050405020304" pitchFamily="18" charset="0"/>
              </a:rPr>
              <a:t>In the early 2020ies we together applied for a corresponding funding at the German Research Fund. Unfortunately, the application was rejected. </a:t>
            </a:r>
            <a:r>
              <a:rPr lang="en-GB" sz="1800">
                <a:effectLst/>
                <a:latin typeface="Aptos" panose="020B0004020202020204" pitchFamily="34" charset="0"/>
                <a:ea typeface="Aptos" panose="020B0004020202020204" pitchFamily="34" charset="0"/>
                <a:cs typeface="Times New Roman" panose="02020603050405020304" pitchFamily="18" charset="0"/>
              </a:rPr>
              <a:t>Nevertheless, the basic idea still seems to be attractive and its realisation desirable.</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1</a:t>
            </a:fld>
            <a:endParaRPr lang="de-DE"/>
          </a:p>
        </p:txBody>
      </p:sp>
    </p:spTree>
    <p:extLst>
      <p:ext uri="{BB962C8B-B14F-4D97-AF65-F5344CB8AC3E}">
        <p14:creationId xmlns:p14="http://schemas.microsoft.com/office/powerpoint/2010/main" val="220268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US" sz="1800" kern="1200">
                <a:effectLst/>
                <a:latin typeface="Calibri" panose="020F0502020204030204" pitchFamily="34" charset="0"/>
                <a:ea typeface="Aptos" panose="020B0004020202020204" pitchFamily="34" charset="0"/>
                <a:cs typeface="Times New Roman" panose="02020603050405020304" pitchFamily="18" charset="0"/>
              </a:rPr>
              <a:t>LexiCon is about lexicography. The time of printed dictionaries is over. Many dictionaries are now digitised or genuinely digital.</a:t>
            </a:r>
          </a:p>
          <a:p>
            <a:pPr>
              <a:lnSpc>
                <a:spcPct val="107000"/>
              </a:lnSpc>
              <a:spcAft>
                <a:spcPts val="800"/>
              </a:spcAft>
            </a:pPr>
            <a:endParaRPr lang="en-US" sz="1800" kern="1200">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200">
                <a:effectLst/>
                <a:latin typeface="Calibri" panose="020F0502020204030204" pitchFamily="34" charset="0"/>
                <a:ea typeface="Aptos" panose="020B0004020202020204" pitchFamily="34" charset="0"/>
                <a:cs typeface="Times New Roman" panose="02020603050405020304" pitchFamily="18" charset="0"/>
              </a:rPr>
              <a:t>However, digitality alone is not enough. Everything we see on this slide is digital: the image file, the electronic text and the structured data. Only the latter unfold the full potential of digitality. Lexical structured data, for instance, allows a bidirectional search.</a:t>
            </a:r>
          </a:p>
          <a:p>
            <a:pPr>
              <a:lnSpc>
                <a:spcPct val="107000"/>
              </a:lnSpc>
              <a:spcAft>
                <a:spcPts val="800"/>
              </a:spcAft>
            </a:pPr>
            <a:endParaRPr lang="en-US" sz="1800" kern="1200">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200">
                <a:effectLst/>
                <a:latin typeface="Calibri" panose="020F0502020204030204" pitchFamily="34" charset="0"/>
                <a:ea typeface="Aptos" panose="020B0004020202020204" pitchFamily="34" charset="0"/>
                <a:cs typeface="Times New Roman" panose="02020603050405020304" pitchFamily="18" charset="0"/>
              </a:rPr>
              <a:t>The appropriate structure of data is orientated towards the object and the requirements. The definition of entities is crucial.</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2</a:t>
            </a:fld>
            <a:endParaRPr lang="de-DE"/>
          </a:p>
        </p:txBody>
      </p:sp>
    </p:spTree>
    <p:extLst>
      <p:ext uri="{BB962C8B-B14F-4D97-AF65-F5344CB8AC3E}">
        <p14:creationId xmlns:p14="http://schemas.microsoft.com/office/powerpoint/2010/main" val="98501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AF76-1F07-EC24-E955-78FE344B88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9775F96-65D8-F66B-5F98-5C85D6E1FC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4ABDDE-4836-4FC0-107A-548344ADF6A2}"/>
              </a:ext>
            </a:extLst>
          </p:cNvPr>
          <p:cNvSpPr>
            <a:spLocks noGrp="1"/>
          </p:cNvSpPr>
          <p:nvPr>
            <p:ph type="body" idx="1"/>
          </p:nvPr>
        </p:nvSpPr>
        <p:spPr/>
        <p:txBody>
          <a:bodyPr/>
          <a:lstStyle/>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The central entities in lexicography are words and concepts. The problem is that there is often a blurring between these two entities in dictionaries. Often, only the words of one language are assigned to the corresponding words of the other language. The concept denoted by the words may only exist in the minds of the readers, that means: it only exists implicitly. For operationalisation and interoperability, it is necessary to make the concepts explicit. This explication can take the form of a description and/or an image of the concept.</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ACD3DA64-76C2-51EC-FCC9-16DE3025E7AF}"/>
              </a:ext>
            </a:extLst>
          </p:cNvPr>
          <p:cNvSpPr>
            <a:spLocks noGrp="1"/>
          </p:cNvSpPr>
          <p:nvPr>
            <p:ph type="sldNum" sz="quarter" idx="5"/>
          </p:nvPr>
        </p:nvSpPr>
        <p:spPr/>
        <p:txBody>
          <a:bodyPr/>
          <a:lstStyle/>
          <a:p>
            <a:fld id="{CA59CD4A-8B28-4003-8966-D8CCADBBA144}" type="slidenum">
              <a:rPr lang="de-DE" smtClean="0"/>
              <a:t>3</a:t>
            </a:fld>
            <a:endParaRPr lang="de-DE"/>
          </a:p>
        </p:txBody>
      </p:sp>
    </p:spTree>
    <p:extLst>
      <p:ext uri="{BB962C8B-B14F-4D97-AF65-F5344CB8AC3E}">
        <p14:creationId xmlns:p14="http://schemas.microsoft.com/office/powerpoint/2010/main" val="16797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D5862-4CCE-A259-B737-DE9B3439C1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4EEFDE-68F7-EEF1-499F-71A01D326C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A4783A-1239-8F9E-336F-67D709B778C0}"/>
              </a:ext>
            </a:extLst>
          </p:cNvPr>
          <p:cNvSpPr>
            <a:spLocks noGrp="1"/>
          </p:cNvSpPr>
          <p:nvPr>
            <p:ph type="body" idx="1"/>
          </p:nvPr>
        </p:nvSpPr>
        <p:spPr/>
        <p:txBody>
          <a:bodyPr/>
          <a:lstStyle/>
          <a:p>
            <a:pPr>
              <a:lnSpc>
                <a:spcPct val="107000"/>
              </a:lnSpc>
              <a:spcAft>
                <a:spcPts val="800"/>
              </a:spcAft>
            </a:pPr>
            <a:r>
              <a:rPr lang="en-US" sz="1800" kern="0">
                <a:effectLst/>
                <a:latin typeface="Arial" panose="020B0604020202020204" pitchFamily="34" charset="0"/>
                <a:ea typeface="Aptos" panose="020B0004020202020204" pitchFamily="34" charset="0"/>
                <a:cs typeface="Times New Roman" panose="02020603050405020304" pitchFamily="18" charset="0"/>
              </a:rPr>
              <a:t>Through explication and structuring, which also means individualisation, it is possible to establish relationships between the individual instances of the entities. These relationships represent a third entity that is central to lexicography. At the same time, they are a central idea of LexiCon. Just like concepts and words, relationships can also have specific properties. On this slide, black arrows stand for ‘word X denotes concept Y’, purple dashed arrows indicate that one word is a precursor of another.</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0BDFEC2D-1DDB-70FA-63E5-A428871511F3}"/>
              </a:ext>
            </a:extLst>
          </p:cNvPr>
          <p:cNvSpPr>
            <a:spLocks noGrp="1"/>
          </p:cNvSpPr>
          <p:nvPr>
            <p:ph type="sldNum" sz="quarter" idx="5"/>
          </p:nvPr>
        </p:nvSpPr>
        <p:spPr/>
        <p:txBody>
          <a:bodyPr/>
          <a:lstStyle/>
          <a:p>
            <a:fld id="{CA59CD4A-8B28-4003-8966-D8CCADBBA144}" type="slidenum">
              <a:rPr lang="de-DE" smtClean="0"/>
              <a:t>4</a:t>
            </a:fld>
            <a:endParaRPr lang="de-DE"/>
          </a:p>
        </p:txBody>
      </p:sp>
    </p:spTree>
    <p:extLst>
      <p:ext uri="{BB962C8B-B14F-4D97-AF65-F5344CB8AC3E}">
        <p14:creationId xmlns:p14="http://schemas.microsoft.com/office/powerpoint/2010/main" val="278090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29DC-F4A0-1AAA-CFB1-F8F2712F16D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197D4A-3383-57ED-F789-BD7C0D5B33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C0FCC30-E40A-C8D3-5D8C-36C3209FC06E}"/>
              </a:ext>
            </a:extLst>
          </p:cNvPr>
          <p:cNvSpPr>
            <a:spLocks noGrp="1"/>
          </p:cNvSpPr>
          <p:nvPr>
            <p:ph type="body" idx="1"/>
          </p:nvPr>
        </p:nvSpPr>
        <p:spPr/>
        <p:txBody>
          <a:bodyPr/>
          <a:lstStyle/>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Operationalisation gains clarity and robustness through the use of IDs. It makes sense to use the IDs from Wikidata. Wikidata uses so-called Q-IDs for concepts, L-IDs for words (lexemes) and P-IDs for relationships. The systematic linking creates a complex lexicographical information network that offers numerous search and analysis options. In addition to simple semasiological and onomasiological searches, it is also possible to carry out searches that would hardly be possible with conventional dictionaries. For example, a specific search could reveal that the English words for meat, such as </a:t>
            </a:r>
            <a:r>
              <a:rPr lang="en-US" sz="1800" i="1" kern="100">
                <a:effectLst/>
                <a:latin typeface="Aptos" panose="020B0004020202020204" pitchFamily="34" charset="0"/>
                <a:ea typeface="Times New Roman" panose="02020603050405020304" pitchFamily="18" charset="0"/>
                <a:cs typeface="Aptos" panose="020B0004020202020204" pitchFamily="34" charset="0"/>
              </a:rPr>
              <a:t>beef</a:t>
            </a:r>
            <a:r>
              <a:rPr lang="en-US" sz="1800" kern="100">
                <a:effectLst/>
                <a:latin typeface="Aptos" panose="020B0004020202020204" pitchFamily="34" charset="0"/>
                <a:ea typeface="Times New Roman" panose="02020603050405020304" pitchFamily="18" charset="0"/>
                <a:cs typeface="Aptos" panose="020B0004020202020204" pitchFamily="34" charset="0"/>
              </a:rPr>
              <a:t> or </a:t>
            </a:r>
            <a:r>
              <a:rPr lang="en-US" sz="1800" i="1" kern="100">
                <a:effectLst/>
                <a:latin typeface="Aptos" panose="020B0004020202020204" pitchFamily="34" charset="0"/>
                <a:ea typeface="Times New Roman" panose="02020603050405020304" pitchFamily="18" charset="0"/>
                <a:cs typeface="Aptos" panose="020B0004020202020204" pitchFamily="34" charset="0"/>
              </a:rPr>
              <a:t>pork</a:t>
            </a:r>
            <a:r>
              <a:rPr lang="en-US" sz="1800" kern="100">
                <a:effectLst/>
                <a:latin typeface="Aptos" panose="020B0004020202020204" pitchFamily="34" charset="0"/>
                <a:ea typeface="Times New Roman" panose="02020603050405020304" pitchFamily="18" charset="0"/>
                <a:cs typeface="Aptos" panose="020B0004020202020204" pitchFamily="34" charset="0"/>
              </a:rPr>
              <a:t> originate remarkably often from French.</a:t>
            </a:r>
          </a:p>
          <a:p>
            <a:pPr>
              <a:lnSpc>
                <a:spcPct val="107000"/>
              </a:lnSpc>
              <a:spcAft>
                <a:spcPts val="800"/>
              </a:spcAft>
            </a:pP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Another important idea of LexiCon is that the digitised versions of traditional, high-quality dictionaries are integrated into the network. This means that the entries, some of which are very detailed, can be accessed quickly. The prerequisite for this is that the digitised versions technically allow fine-grained addressing of the lemmas.</a:t>
            </a:r>
          </a:p>
          <a:p>
            <a:pPr>
              <a:lnSpc>
                <a:spcPct val="107000"/>
              </a:lnSpc>
              <a:spcAft>
                <a:spcPts val="800"/>
              </a:spcAft>
            </a:pP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Ultimately, LexiCon would not be a dictionary in the traditional sense, but a lexicographical system that would fulfil a kind of broker function between existing traditional dictionaries.</a:t>
            </a:r>
          </a:p>
        </p:txBody>
      </p:sp>
      <p:sp>
        <p:nvSpPr>
          <p:cNvPr id="4" name="Foliennummernplatzhalter 3">
            <a:extLst>
              <a:ext uri="{FF2B5EF4-FFF2-40B4-BE49-F238E27FC236}">
                <a16:creationId xmlns:a16="http://schemas.microsoft.com/office/drawing/2014/main" id="{776BBF8E-9920-E09C-EB49-7090D458ED26}"/>
              </a:ext>
            </a:extLst>
          </p:cNvPr>
          <p:cNvSpPr>
            <a:spLocks noGrp="1"/>
          </p:cNvSpPr>
          <p:nvPr>
            <p:ph type="sldNum" sz="quarter" idx="5"/>
          </p:nvPr>
        </p:nvSpPr>
        <p:spPr/>
        <p:txBody>
          <a:bodyPr/>
          <a:lstStyle/>
          <a:p>
            <a:fld id="{CA59CD4A-8B28-4003-8966-D8CCADBBA144}" type="slidenum">
              <a:rPr lang="de-DE" smtClean="0"/>
              <a:t>5</a:t>
            </a:fld>
            <a:endParaRPr lang="de-DE"/>
          </a:p>
        </p:txBody>
      </p:sp>
    </p:spTree>
    <p:extLst>
      <p:ext uri="{BB962C8B-B14F-4D97-AF65-F5344CB8AC3E}">
        <p14:creationId xmlns:p14="http://schemas.microsoft.com/office/powerpoint/2010/main" val="178585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Wikidata offers all the technological means to realise LexiCon. One problem, however, is the unclear governance of Wikidata. As LexiCon would have to comply with the FAIR criteria, a reliable institution would be needed that is involved in the systematic and coordinated development of the system and guarantees the reliable operation of the system in the long term. We think that an academic library with secure long-term funding is the best option. It would operate LexiCon as a lexicographical service.</a:t>
            </a:r>
          </a:p>
          <a:p>
            <a:pPr>
              <a:lnSpc>
                <a:spcPct val="107000"/>
              </a:lnSpc>
              <a:spcAft>
                <a:spcPts val="800"/>
              </a:spcAft>
            </a:pPr>
            <a:endParaRPr lang="en-US" sz="1800" kern="100">
              <a:effectLst/>
              <a:latin typeface="Aptos" panose="020B0004020202020204" pitchFamily="34" charset="0"/>
              <a:ea typeface="Times New Roman" panose="02020603050405020304" pitchFamily="18" charset="0"/>
              <a:cs typeface="Aptos" panose="020B0004020202020204" pitchFamily="34" charset="0"/>
            </a:endParaRPr>
          </a:p>
          <a:p>
            <a:pPr>
              <a:lnSpc>
                <a:spcPct val="107000"/>
              </a:lnSpc>
              <a:spcAft>
                <a:spcPts val="800"/>
              </a:spcAft>
            </a:pPr>
            <a:r>
              <a:rPr lang="en-US" sz="1800" kern="100">
                <a:effectLst/>
                <a:latin typeface="Aptos" panose="020B0004020202020204" pitchFamily="34" charset="0"/>
                <a:ea typeface="Times New Roman" panose="02020603050405020304" pitchFamily="18" charset="0"/>
                <a:cs typeface="Aptos" panose="020B0004020202020204" pitchFamily="34" charset="0"/>
              </a:rPr>
              <a:t>From a purely technological point of view, one could imagine using Wikidata. It would be a controlled sector of Wikidata, but its content would be closely linked to the main Wikidata.</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A59CD4A-8B28-4003-8966-D8CCADBBA144}" type="slidenum">
              <a:rPr lang="de-DE" smtClean="0"/>
              <a:t>6</a:t>
            </a:fld>
            <a:endParaRPr lang="de-DE"/>
          </a:p>
        </p:txBody>
      </p:sp>
    </p:spTree>
    <p:extLst>
      <p:ext uri="{BB962C8B-B14F-4D97-AF65-F5344CB8AC3E}">
        <p14:creationId xmlns:p14="http://schemas.microsoft.com/office/powerpoint/2010/main" val="243366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t>Thank you!</a:t>
            </a:r>
          </a:p>
        </p:txBody>
      </p:sp>
      <p:sp>
        <p:nvSpPr>
          <p:cNvPr id="4" name="Foliennummernplatzhalter 3"/>
          <p:cNvSpPr>
            <a:spLocks noGrp="1"/>
          </p:cNvSpPr>
          <p:nvPr>
            <p:ph type="sldNum" sz="quarter" idx="5"/>
          </p:nvPr>
        </p:nvSpPr>
        <p:spPr/>
        <p:txBody>
          <a:bodyPr/>
          <a:lstStyle/>
          <a:p>
            <a:fld id="{CA59CD4A-8B28-4003-8966-D8CCADBBA144}" type="slidenum">
              <a:rPr lang="de-DE" smtClean="0"/>
              <a:t>7</a:t>
            </a:fld>
            <a:endParaRPr lang="de-DE"/>
          </a:p>
        </p:txBody>
      </p:sp>
    </p:spTree>
    <p:extLst>
      <p:ext uri="{BB962C8B-B14F-4D97-AF65-F5344CB8AC3E}">
        <p14:creationId xmlns:p14="http://schemas.microsoft.com/office/powerpoint/2010/main" val="353150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7E2B6-F088-4C1E-854D-302FA45BD8CD}"/>
              </a:ext>
            </a:extLst>
          </p:cNvPr>
          <p:cNvSpPr>
            <a:spLocks noGrp="1"/>
          </p:cNvSpPr>
          <p:nvPr>
            <p:ph type="ctrTitle"/>
          </p:nvPr>
        </p:nvSpPr>
        <p:spPr>
          <a:xfrm>
            <a:off x="1524000" y="1219200"/>
            <a:ext cx="9144000" cy="1724026"/>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EEFD057-0139-4143-A079-F7D0D8C58FD7}"/>
              </a:ext>
            </a:extLst>
          </p:cNvPr>
          <p:cNvSpPr>
            <a:spLocks noGrp="1"/>
          </p:cNvSpPr>
          <p:nvPr>
            <p:ph type="subTitle" idx="1"/>
          </p:nvPr>
        </p:nvSpPr>
        <p:spPr>
          <a:xfrm>
            <a:off x="1524000" y="332083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4400CE2-DB1C-46F1-AD71-557E29862D6A}"/>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0FB6F038-4829-453A-9A80-E7E5516EBC12}"/>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D6D9E206-9771-42AF-A631-4BA8FCBFED70}"/>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188197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4E34A-5CDD-449A-8734-5AF77EA284F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9B132B3-5214-4383-AC8E-614B01E04C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D3C79F-550C-40C3-B18C-AD79F24D81DC}"/>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D327211F-DAFA-4148-A519-EAF9A3F27FE2}"/>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FD9C37CC-B0D7-4B66-869A-EA6CE2A4E814}"/>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62010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B2C0B3-86BA-466F-9E93-EB47E8D7563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C55A36B-A74E-4253-ABC4-B6CF8C4C54E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1C8182B-CCB6-4791-9124-32C0FED30448}"/>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FC70CEE0-745A-4215-A620-5ABA735FCDD1}"/>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ECCE426C-93B5-4BE0-B941-A701E6F411A0}"/>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6625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14F6B-6B6B-45FF-A813-283D85C1F9C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DE21E1B-B411-4099-AE3E-0C66CCAB7C0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4CE0E6-121D-4B86-AF8A-0DB5A8743AB3}"/>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5B0136FB-90B6-4F80-BA04-E27665A7D8AF}"/>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947A1A4A-EA0F-4944-9294-163FBC1C54F4}"/>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80115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EFFB1-3894-4092-A5DA-B38555691D1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0874A-11DB-40EB-B988-A4433020B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E17585C-CD1C-4D02-A870-3F3D491C2027}"/>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7D53E091-18FB-429A-9938-DAC9DF10E338}"/>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42D7F321-22EB-4E21-963A-CBB079ED3B27}"/>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395730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3978A-E56E-4C59-90D0-CB502004A24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8B8BEDF-9A35-4DDB-B16A-3319F49AE8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D0125B4-7902-4317-BE28-7E15DF36268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C1A41AA-6B07-400B-A5C1-3AFB48284EFF}"/>
              </a:ext>
            </a:extLst>
          </p:cNvPr>
          <p:cNvSpPr>
            <a:spLocks noGrp="1"/>
          </p:cNvSpPr>
          <p:nvPr>
            <p:ph type="dt" sz="half" idx="10"/>
          </p:nvPr>
        </p:nvSpPr>
        <p:spPr/>
        <p:txBody>
          <a:bodyPr/>
          <a:lstStyle/>
          <a:p>
            <a:r>
              <a:rPr lang="de-DE"/>
              <a:t>3/18/2025</a:t>
            </a:r>
          </a:p>
        </p:txBody>
      </p:sp>
      <p:sp>
        <p:nvSpPr>
          <p:cNvPr id="6" name="Fußzeilenplatzhalter 5">
            <a:extLst>
              <a:ext uri="{FF2B5EF4-FFF2-40B4-BE49-F238E27FC236}">
                <a16:creationId xmlns:a16="http://schemas.microsoft.com/office/drawing/2014/main" id="{736F7A74-BE8F-4659-838F-9037A1DF279E}"/>
              </a:ext>
            </a:extLst>
          </p:cNvPr>
          <p:cNvSpPr>
            <a:spLocks noGrp="1"/>
          </p:cNvSpPr>
          <p:nvPr>
            <p:ph type="ftr" sz="quarter" idx="11"/>
          </p:nvPr>
        </p:nvSpPr>
        <p:spPr/>
        <p:txBody>
          <a:bodyPr/>
          <a:lstStyle/>
          <a:p>
            <a:r>
              <a:rPr lang="en-US"/>
              <a:t>CC BY-SA Stephan Lücke 2025</a:t>
            </a:r>
            <a:endParaRPr lang="de-DE"/>
          </a:p>
        </p:txBody>
      </p:sp>
      <p:sp>
        <p:nvSpPr>
          <p:cNvPr id="7" name="Foliennummernplatzhalter 6">
            <a:extLst>
              <a:ext uri="{FF2B5EF4-FFF2-40B4-BE49-F238E27FC236}">
                <a16:creationId xmlns:a16="http://schemas.microsoft.com/office/drawing/2014/main" id="{ED31CDBF-FE78-446C-B63A-7E4E20CF459F}"/>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57047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CB32C-49D4-4E52-B4E7-AE23B8D7964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BBE09A-FBDC-4267-BCF4-B1D84A826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09B710-6426-408D-A7FB-CC7853CA242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7C3D44D-A83E-43B8-852A-554393DCE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FBB3EE7-FC97-4CE1-88D5-4E5D5CD467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2449B3-C05E-488E-8A87-8CF197A23C9E}"/>
              </a:ext>
            </a:extLst>
          </p:cNvPr>
          <p:cNvSpPr>
            <a:spLocks noGrp="1"/>
          </p:cNvSpPr>
          <p:nvPr>
            <p:ph type="dt" sz="half" idx="10"/>
          </p:nvPr>
        </p:nvSpPr>
        <p:spPr/>
        <p:txBody>
          <a:bodyPr/>
          <a:lstStyle/>
          <a:p>
            <a:r>
              <a:rPr lang="de-DE"/>
              <a:t>3/18/2025</a:t>
            </a:r>
          </a:p>
        </p:txBody>
      </p:sp>
      <p:sp>
        <p:nvSpPr>
          <p:cNvPr id="8" name="Fußzeilenplatzhalter 7">
            <a:extLst>
              <a:ext uri="{FF2B5EF4-FFF2-40B4-BE49-F238E27FC236}">
                <a16:creationId xmlns:a16="http://schemas.microsoft.com/office/drawing/2014/main" id="{73594BAC-CE2A-4557-99AF-806B5B452E75}"/>
              </a:ext>
            </a:extLst>
          </p:cNvPr>
          <p:cNvSpPr>
            <a:spLocks noGrp="1"/>
          </p:cNvSpPr>
          <p:nvPr>
            <p:ph type="ftr" sz="quarter" idx="11"/>
          </p:nvPr>
        </p:nvSpPr>
        <p:spPr/>
        <p:txBody>
          <a:bodyPr/>
          <a:lstStyle/>
          <a:p>
            <a:r>
              <a:rPr lang="en-US"/>
              <a:t>CC BY-SA Stephan Lücke 2025</a:t>
            </a:r>
            <a:endParaRPr lang="de-DE"/>
          </a:p>
        </p:txBody>
      </p:sp>
      <p:sp>
        <p:nvSpPr>
          <p:cNvPr id="9" name="Foliennummernplatzhalter 8">
            <a:extLst>
              <a:ext uri="{FF2B5EF4-FFF2-40B4-BE49-F238E27FC236}">
                <a16:creationId xmlns:a16="http://schemas.microsoft.com/office/drawing/2014/main" id="{C806A12B-EB34-4245-8A19-07B2AE41062D}"/>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51189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E9617-9E08-4A94-94EF-C6EAB1E1CA8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B07F203-4E45-481F-8B04-ABBE7BEC1427}"/>
              </a:ext>
            </a:extLst>
          </p:cNvPr>
          <p:cNvSpPr>
            <a:spLocks noGrp="1"/>
          </p:cNvSpPr>
          <p:nvPr>
            <p:ph type="dt" sz="half" idx="10"/>
          </p:nvPr>
        </p:nvSpPr>
        <p:spPr/>
        <p:txBody>
          <a:bodyPr/>
          <a:lstStyle/>
          <a:p>
            <a:r>
              <a:rPr lang="de-DE"/>
              <a:t>3/18/2025</a:t>
            </a:r>
          </a:p>
        </p:txBody>
      </p:sp>
      <p:sp>
        <p:nvSpPr>
          <p:cNvPr id="4" name="Fußzeilenplatzhalter 3">
            <a:extLst>
              <a:ext uri="{FF2B5EF4-FFF2-40B4-BE49-F238E27FC236}">
                <a16:creationId xmlns:a16="http://schemas.microsoft.com/office/drawing/2014/main" id="{2BA19D84-0B4D-4E5E-9B3C-AF3945625ED8}"/>
              </a:ext>
            </a:extLst>
          </p:cNvPr>
          <p:cNvSpPr>
            <a:spLocks noGrp="1"/>
          </p:cNvSpPr>
          <p:nvPr>
            <p:ph type="ftr" sz="quarter" idx="11"/>
          </p:nvPr>
        </p:nvSpPr>
        <p:spPr/>
        <p:txBody>
          <a:bodyPr/>
          <a:lstStyle/>
          <a:p>
            <a:r>
              <a:rPr lang="en-US"/>
              <a:t>CC BY-SA Stephan Lücke 2025</a:t>
            </a:r>
            <a:endParaRPr lang="de-DE"/>
          </a:p>
        </p:txBody>
      </p:sp>
      <p:sp>
        <p:nvSpPr>
          <p:cNvPr id="5" name="Foliennummernplatzhalter 4">
            <a:extLst>
              <a:ext uri="{FF2B5EF4-FFF2-40B4-BE49-F238E27FC236}">
                <a16:creationId xmlns:a16="http://schemas.microsoft.com/office/drawing/2014/main" id="{2C5B396F-6694-4623-ADC9-0B8BAED91D2A}"/>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72402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59E11A-0227-4B4F-9C38-122439018496}"/>
              </a:ext>
            </a:extLst>
          </p:cNvPr>
          <p:cNvSpPr>
            <a:spLocks noGrp="1"/>
          </p:cNvSpPr>
          <p:nvPr>
            <p:ph type="dt" sz="half" idx="10"/>
          </p:nvPr>
        </p:nvSpPr>
        <p:spPr/>
        <p:txBody>
          <a:bodyPr/>
          <a:lstStyle/>
          <a:p>
            <a:r>
              <a:rPr lang="de-DE"/>
              <a:t>3/18/2025</a:t>
            </a:r>
          </a:p>
        </p:txBody>
      </p:sp>
      <p:sp>
        <p:nvSpPr>
          <p:cNvPr id="3" name="Fußzeilenplatzhalter 2">
            <a:extLst>
              <a:ext uri="{FF2B5EF4-FFF2-40B4-BE49-F238E27FC236}">
                <a16:creationId xmlns:a16="http://schemas.microsoft.com/office/drawing/2014/main" id="{46EBEAFC-70C0-4AD9-8EB6-8E7703BE7C8C}"/>
              </a:ext>
            </a:extLst>
          </p:cNvPr>
          <p:cNvSpPr>
            <a:spLocks noGrp="1"/>
          </p:cNvSpPr>
          <p:nvPr>
            <p:ph type="ftr" sz="quarter" idx="11"/>
          </p:nvPr>
        </p:nvSpPr>
        <p:spPr/>
        <p:txBody>
          <a:bodyPr/>
          <a:lstStyle/>
          <a:p>
            <a:r>
              <a:rPr lang="de-DE"/>
              <a:t>CC BY-SA Stephan Lücke 2025</a:t>
            </a:r>
          </a:p>
        </p:txBody>
      </p:sp>
      <p:sp>
        <p:nvSpPr>
          <p:cNvPr id="4" name="Foliennummernplatzhalter 3">
            <a:extLst>
              <a:ext uri="{FF2B5EF4-FFF2-40B4-BE49-F238E27FC236}">
                <a16:creationId xmlns:a16="http://schemas.microsoft.com/office/drawing/2014/main" id="{6B9A7BF5-521B-4308-AE3E-1065134441F2}"/>
              </a:ext>
            </a:extLst>
          </p:cNvPr>
          <p:cNvSpPr>
            <a:spLocks noGrp="1"/>
          </p:cNvSpPr>
          <p:nvPr>
            <p:ph type="sldNum" sz="quarter" idx="12"/>
          </p:nvPr>
        </p:nvSpPr>
        <p:spPr/>
        <p:txBody>
          <a:bodyPr/>
          <a:lstStyle/>
          <a:p>
            <a:fld id="{B12A0FE2-0F95-48AD-8B8A-D89010465CD4}" type="slidenum">
              <a:rPr lang="de-DE" smtClean="0"/>
              <a:pPr/>
              <a:t>‹Nr.›</a:t>
            </a:fld>
            <a:r>
              <a:rPr lang="de-DE"/>
              <a:t>/7</a:t>
            </a:r>
          </a:p>
        </p:txBody>
      </p:sp>
    </p:spTree>
    <p:extLst>
      <p:ext uri="{BB962C8B-B14F-4D97-AF65-F5344CB8AC3E}">
        <p14:creationId xmlns:p14="http://schemas.microsoft.com/office/powerpoint/2010/main" val="358220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5422E-9C43-480D-9F3C-C4A28EA636B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3023C8-37C3-430A-B188-7D0C2A53F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28B4C3-DF34-4233-8F79-C54D25685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4DE390-AE73-4ED2-9285-690EBB5BFD6A}"/>
              </a:ext>
            </a:extLst>
          </p:cNvPr>
          <p:cNvSpPr>
            <a:spLocks noGrp="1"/>
          </p:cNvSpPr>
          <p:nvPr>
            <p:ph type="dt" sz="half" idx="10"/>
          </p:nvPr>
        </p:nvSpPr>
        <p:spPr/>
        <p:txBody>
          <a:bodyPr/>
          <a:lstStyle/>
          <a:p>
            <a:r>
              <a:rPr lang="de-DE"/>
              <a:t>3/18/2025</a:t>
            </a:r>
          </a:p>
        </p:txBody>
      </p:sp>
      <p:sp>
        <p:nvSpPr>
          <p:cNvPr id="6" name="Fußzeilenplatzhalter 5">
            <a:extLst>
              <a:ext uri="{FF2B5EF4-FFF2-40B4-BE49-F238E27FC236}">
                <a16:creationId xmlns:a16="http://schemas.microsoft.com/office/drawing/2014/main" id="{35AA86F6-C363-4749-A774-4161A98B9C66}"/>
              </a:ext>
            </a:extLst>
          </p:cNvPr>
          <p:cNvSpPr>
            <a:spLocks noGrp="1"/>
          </p:cNvSpPr>
          <p:nvPr>
            <p:ph type="ftr" sz="quarter" idx="11"/>
          </p:nvPr>
        </p:nvSpPr>
        <p:spPr/>
        <p:txBody>
          <a:bodyPr/>
          <a:lstStyle/>
          <a:p>
            <a:r>
              <a:rPr lang="en-US"/>
              <a:t>CC BY-SA Stephan Lücke 2025</a:t>
            </a:r>
            <a:endParaRPr lang="de-DE"/>
          </a:p>
        </p:txBody>
      </p:sp>
      <p:sp>
        <p:nvSpPr>
          <p:cNvPr id="7" name="Foliennummernplatzhalter 6">
            <a:extLst>
              <a:ext uri="{FF2B5EF4-FFF2-40B4-BE49-F238E27FC236}">
                <a16:creationId xmlns:a16="http://schemas.microsoft.com/office/drawing/2014/main" id="{2A693A3A-6B83-4E71-8E8B-B15834C3C55E}"/>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232574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7A6DF-E345-4BC4-B5C6-50125E80B5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588E7A5-8D17-4787-AFDA-A91DC810E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9AE2EC5-3BB7-4AC0-9242-A4E3617DB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837992-F923-4657-905B-2B55B8141C9E}"/>
              </a:ext>
            </a:extLst>
          </p:cNvPr>
          <p:cNvSpPr>
            <a:spLocks noGrp="1"/>
          </p:cNvSpPr>
          <p:nvPr>
            <p:ph type="dt" sz="half" idx="10"/>
          </p:nvPr>
        </p:nvSpPr>
        <p:spPr/>
        <p:txBody>
          <a:bodyPr/>
          <a:lstStyle/>
          <a:p>
            <a:r>
              <a:rPr lang="de-DE"/>
              <a:t>3/18/2025</a:t>
            </a:r>
          </a:p>
        </p:txBody>
      </p:sp>
      <p:sp>
        <p:nvSpPr>
          <p:cNvPr id="6" name="Fußzeilenplatzhalter 5">
            <a:extLst>
              <a:ext uri="{FF2B5EF4-FFF2-40B4-BE49-F238E27FC236}">
                <a16:creationId xmlns:a16="http://schemas.microsoft.com/office/drawing/2014/main" id="{A93C787F-472A-47FE-B327-7B499555BA7C}"/>
              </a:ext>
            </a:extLst>
          </p:cNvPr>
          <p:cNvSpPr>
            <a:spLocks noGrp="1"/>
          </p:cNvSpPr>
          <p:nvPr>
            <p:ph type="ftr" sz="quarter" idx="11"/>
          </p:nvPr>
        </p:nvSpPr>
        <p:spPr/>
        <p:txBody>
          <a:bodyPr/>
          <a:lstStyle/>
          <a:p>
            <a:r>
              <a:rPr lang="en-US"/>
              <a:t>CC BY-SA Stephan Lücke 2025</a:t>
            </a:r>
            <a:endParaRPr lang="de-DE"/>
          </a:p>
        </p:txBody>
      </p:sp>
      <p:sp>
        <p:nvSpPr>
          <p:cNvPr id="7" name="Foliennummernplatzhalter 6">
            <a:extLst>
              <a:ext uri="{FF2B5EF4-FFF2-40B4-BE49-F238E27FC236}">
                <a16:creationId xmlns:a16="http://schemas.microsoft.com/office/drawing/2014/main" id="{D08301B1-7ED5-4AF8-9B1B-7A0EF49F9B21}"/>
              </a:ext>
            </a:extLst>
          </p:cNvPr>
          <p:cNvSpPr>
            <a:spLocks noGrp="1"/>
          </p:cNvSpPr>
          <p:nvPr>
            <p:ph type="sldNum" sz="quarter" idx="12"/>
          </p:nvPr>
        </p:nvSpPr>
        <p:spPr/>
        <p:txBody>
          <a:bodyPr/>
          <a:lstStyle/>
          <a:p>
            <a:fld id="{B12A0FE2-0F95-48AD-8B8A-D89010465CD4}" type="slidenum">
              <a:rPr lang="de-DE" smtClean="0"/>
              <a:t>‹Nr.›</a:t>
            </a:fld>
            <a:endParaRPr lang="de-DE"/>
          </a:p>
        </p:txBody>
      </p:sp>
    </p:spTree>
    <p:extLst>
      <p:ext uri="{BB962C8B-B14F-4D97-AF65-F5344CB8AC3E}">
        <p14:creationId xmlns:p14="http://schemas.microsoft.com/office/powerpoint/2010/main" val="155173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4C6635-2883-44A1-B889-2123E7C7B15D}"/>
              </a:ext>
            </a:extLst>
          </p:cNvPr>
          <p:cNvSpPr>
            <a:spLocks noGrp="1"/>
          </p:cNvSpPr>
          <p:nvPr>
            <p:ph type="title"/>
          </p:nvPr>
        </p:nvSpPr>
        <p:spPr>
          <a:xfrm>
            <a:off x="2144346" y="136525"/>
            <a:ext cx="8162925" cy="1324404"/>
          </a:xfrm>
          <a:prstGeom prst="rect">
            <a:avLst/>
          </a:prstGeom>
        </p:spPr>
        <p:txBody>
          <a:bodyPr vert="horz" lIns="91440" tIns="45720" rIns="91440" bIns="45720" rtlCol="0" anchor="ctr">
            <a:normAutofit/>
          </a:bodyPr>
          <a:lstStyle/>
          <a:p>
            <a:pPr algn="l" fontAlgn="base">
              <a:spcAft>
                <a:spcPts val="2250"/>
              </a:spcAft>
            </a:pPr>
            <a:r>
              <a:rPr lang="de-DE" b="1" i="0">
                <a:solidFill>
                  <a:srgbClr val="232323"/>
                </a:solidFill>
                <a:effectLst/>
                <a:latin typeface="Roboto-bold"/>
              </a:rPr>
              <a:t>Humanities and Cultural Studies</a:t>
            </a:r>
            <a:br>
              <a:rPr lang="de-DE" b="1" i="0">
                <a:solidFill>
                  <a:srgbClr val="232323"/>
                </a:solidFill>
                <a:effectLst/>
                <a:latin typeface="Roboto-bold"/>
              </a:rPr>
            </a:br>
            <a:r>
              <a:rPr lang="de-DE" b="1" i="0">
                <a:solidFill>
                  <a:srgbClr val="232323"/>
                </a:solidFill>
                <a:effectLst/>
                <a:latin typeface="Roboto-bold"/>
              </a:rPr>
              <a:t>LMU Center for Digital Humanities</a:t>
            </a:r>
          </a:p>
        </p:txBody>
      </p:sp>
      <p:sp>
        <p:nvSpPr>
          <p:cNvPr id="3" name="Textplatzhalter 2">
            <a:extLst>
              <a:ext uri="{FF2B5EF4-FFF2-40B4-BE49-F238E27FC236}">
                <a16:creationId xmlns:a16="http://schemas.microsoft.com/office/drawing/2014/main" id="{A710F4A7-B79B-464E-A37D-89532251C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44ABF8-6F81-484F-813E-B99DB06C2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3/18/2025</a:t>
            </a:r>
          </a:p>
        </p:txBody>
      </p:sp>
      <p:sp>
        <p:nvSpPr>
          <p:cNvPr id="5" name="Fußzeilenplatzhalter 4">
            <a:extLst>
              <a:ext uri="{FF2B5EF4-FFF2-40B4-BE49-F238E27FC236}">
                <a16:creationId xmlns:a16="http://schemas.microsoft.com/office/drawing/2014/main" id="{296A1C29-BF46-45E7-A019-50E54ADB0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CC BY-SA Stephan Lücke 2025</a:t>
            </a:r>
          </a:p>
        </p:txBody>
      </p:sp>
      <p:sp>
        <p:nvSpPr>
          <p:cNvPr id="6" name="Foliennummernplatzhalter 5">
            <a:extLst>
              <a:ext uri="{FF2B5EF4-FFF2-40B4-BE49-F238E27FC236}">
                <a16:creationId xmlns:a16="http://schemas.microsoft.com/office/drawing/2014/main" id="{6A8EB526-EE12-4865-8C1E-3A41E2F27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A0FE2-0F95-48AD-8B8A-D89010465CD4}" type="slidenum">
              <a:rPr lang="de-DE" smtClean="0"/>
              <a:t>‹Nr.›</a:t>
            </a:fld>
            <a:endParaRPr lang="de-DE"/>
          </a:p>
        </p:txBody>
      </p:sp>
      <p:pic>
        <p:nvPicPr>
          <p:cNvPr id="8" name="Grafik 7">
            <a:extLst>
              <a:ext uri="{FF2B5EF4-FFF2-40B4-BE49-F238E27FC236}">
                <a16:creationId xmlns:a16="http://schemas.microsoft.com/office/drawing/2014/main" id="{4D7EE735-F3CE-7DA5-A408-1C6A618E272F}"/>
              </a:ext>
            </a:extLst>
          </p:cNvPr>
          <p:cNvPicPr>
            <a:picLocks noChangeAspect="1"/>
          </p:cNvPicPr>
          <p:nvPr userDrawn="1"/>
        </p:nvPicPr>
        <p:blipFill>
          <a:blip r:embed="rId14"/>
          <a:stretch>
            <a:fillRect/>
          </a:stretch>
        </p:blipFill>
        <p:spPr>
          <a:xfrm>
            <a:off x="10746309" y="219319"/>
            <a:ext cx="1000215" cy="923435"/>
          </a:xfrm>
          <a:prstGeom prst="rect">
            <a:avLst/>
          </a:prstGeom>
          <a:ln>
            <a:solidFill>
              <a:schemeClr val="tx1"/>
            </a:solidFill>
          </a:ln>
        </p:spPr>
      </p:pic>
      <p:pic>
        <p:nvPicPr>
          <p:cNvPr id="9" name="Grafik 8">
            <a:extLst>
              <a:ext uri="{FF2B5EF4-FFF2-40B4-BE49-F238E27FC236}">
                <a16:creationId xmlns:a16="http://schemas.microsoft.com/office/drawing/2014/main" id="{FE72541C-54B9-6AFB-DADF-9CDDA32772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5155" y="277251"/>
            <a:ext cx="1704214" cy="807572"/>
          </a:xfrm>
          <a:prstGeom prst="rect">
            <a:avLst/>
          </a:prstGeom>
        </p:spPr>
      </p:pic>
    </p:spTree>
    <p:extLst>
      <p:ext uri="{BB962C8B-B14F-4D97-AF65-F5344CB8AC3E}">
        <p14:creationId xmlns:p14="http://schemas.microsoft.com/office/powerpoint/2010/main" val="24576335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defTabSz="914400" rtl="0" eaLnBrk="1" latinLnBrk="0" hangingPunct="1">
        <a:lnSpc>
          <a:spcPct val="90000"/>
        </a:lnSpc>
        <a:spcBef>
          <a:spcPct val="0"/>
        </a:spcBef>
        <a:buNone/>
        <a:defRPr sz="2400" b="0" i="1" kern="1200">
          <a:solidFill>
            <a:schemeClr val="tx1"/>
          </a:solidFill>
          <a:latin typeface="IBM Plex Sans SemiBold" panose="020B060305020300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zeno.org/Georges-1913/A/canis"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wikidata.org/wiki/Lexeme:L184993" TargetMode="External"/><Relationship Id="rId13" Type="http://schemas.openxmlformats.org/officeDocument/2006/relationships/hyperlink" Target="https://www.wikidata.org/wiki/Q57814795" TargetMode="External"/><Relationship Id="rId3" Type="http://schemas.openxmlformats.org/officeDocument/2006/relationships/hyperlink" Target="https://www.wikidata.org/wiki/Lexeme:L1122" TargetMode="External"/><Relationship Id="rId7" Type="http://schemas.openxmlformats.org/officeDocument/2006/relationships/hyperlink" Target="https://www.wikidata.org/wiki/Q144" TargetMode="External"/><Relationship Id="rId12" Type="http://schemas.openxmlformats.org/officeDocument/2006/relationships/hyperlink" Target="https://www.wikidata.org/wiki/Property:P5844" TargetMode="External"/><Relationship Id="rId17" Type="http://schemas.openxmlformats.org/officeDocument/2006/relationships/image" Target="../media/image9.png"/><Relationship Id="rId2" Type="http://schemas.openxmlformats.org/officeDocument/2006/relationships/notesSlide" Target="../notesSlides/notesSlide5.xml"/><Relationship Id="rId16" Type="http://schemas.openxmlformats.org/officeDocument/2006/relationships/hyperlink" Target="https://www.wikidata.org/" TargetMode="External"/><Relationship Id="rId1" Type="http://schemas.openxmlformats.org/officeDocument/2006/relationships/slideLayout" Target="../slideLayouts/slideLayout2.xml"/><Relationship Id="rId6" Type="http://schemas.openxmlformats.org/officeDocument/2006/relationships/hyperlink" Target="https://www.wikidata.org/wiki/Lexeme:L7875" TargetMode="External"/><Relationship Id="rId11" Type="http://schemas.openxmlformats.org/officeDocument/2006/relationships/hyperlink" Target="https://www.treccani.it/vocabolario/cane1/" TargetMode="External"/><Relationship Id="rId5" Type="http://schemas.openxmlformats.org/officeDocument/2006/relationships/hyperlink" Target="https://www.wikidata.org/wiki/Lexeme:L34727" TargetMode="External"/><Relationship Id="rId15" Type="http://schemas.openxmlformats.org/officeDocument/2006/relationships/hyperlink" Target="https://www.wikidata.org/wiki/Property:P5137" TargetMode="External"/><Relationship Id="rId10" Type="http://schemas.openxmlformats.org/officeDocument/2006/relationships/hyperlink" Target="http://www.zeno.org/Georges-1913/A/canis" TargetMode="External"/><Relationship Id="rId4" Type="http://schemas.openxmlformats.org/officeDocument/2006/relationships/hyperlink" Target="https://www.wikidata.org/wiki/Lexeme:L241" TargetMode="External"/><Relationship Id="rId9" Type="http://schemas.openxmlformats.org/officeDocument/2006/relationships/hyperlink" Target="https://www.wikidata.org/wiki/Property:P5191" TargetMode="External"/><Relationship Id="rId14" Type="http://schemas.openxmlformats.org/officeDocument/2006/relationships/hyperlink" Target="https://www.wikidata.org/wiki/Property:P27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ikidat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09BDD-8230-4A24-B6A6-15FAB6211052}"/>
              </a:ext>
            </a:extLst>
          </p:cNvPr>
          <p:cNvSpPr>
            <a:spLocks noGrp="1"/>
          </p:cNvSpPr>
          <p:nvPr>
            <p:ph type="ctrTitle"/>
          </p:nvPr>
        </p:nvSpPr>
        <p:spPr>
          <a:xfrm>
            <a:off x="1524000" y="1803400"/>
            <a:ext cx="9144000" cy="1724026"/>
          </a:xfrm>
        </p:spPr>
        <p:txBody>
          <a:bodyPr>
            <a:normAutofit fontScale="90000"/>
          </a:bodyPr>
          <a:lstStyle/>
          <a:p>
            <a:r>
              <a:rPr lang="en-US" sz="4000" b="1">
                <a:latin typeface="IBM Plex Sans SemiBold" panose="020B0603050203000203" pitchFamily="34" charset="0"/>
              </a:rPr>
              <a:t>LexiCon</a:t>
            </a:r>
            <a:br>
              <a:rPr lang="en-US" sz="4800" b="1">
                <a:latin typeface="IBM Plex Sans SemiBold" panose="020B0603050203000203" pitchFamily="34" charset="0"/>
              </a:rPr>
            </a:br>
            <a:r>
              <a:rPr lang="en-US" sz="2800" b="1">
                <a:latin typeface="IBM Plex Sans SemiBold" panose="020B0603050203000203" pitchFamily="34" charset="0"/>
              </a:rPr>
              <a:t>(Lexicographia coniuncta)</a:t>
            </a:r>
            <a:br>
              <a:rPr lang="en-US" sz="2800" b="1">
                <a:latin typeface="IBM Plex Sans SemiBold" panose="020B0603050203000203" pitchFamily="34" charset="0"/>
              </a:rPr>
            </a:br>
            <a:br>
              <a:rPr lang="en-US" sz="4000" b="1">
                <a:latin typeface="IBM Plex Sans SemiBold" panose="020B0603050203000203" pitchFamily="34" charset="0"/>
              </a:rPr>
            </a:br>
            <a:r>
              <a:rPr lang="en-US" sz="2200" b="1">
                <a:latin typeface="IBM Plex Sans SemiBold" panose="020B0603050203000203" pitchFamily="34" charset="0"/>
              </a:rPr>
              <a:t>A vision of lexicography in the age of DH</a:t>
            </a:r>
            <a:endParaRPr lang="de-DE" sz="4800" b="1">
              <a:latin typeface="IBM Plex Sans SemiBold" panose="020B0603050203000203" pitchFamily="34" charset="0"/>
            </a:endParaRPr>
          </a:p>
        </p:txBody>
      </p:sp>
      <p:sp>
        <p:nvSpPr>
          <p:cNvPr id="3" name="Untertitel 2">
            <a:extLst>
              <a:ext uri="{FF2B5EF4-FFF2-40B4-BE49-F238E27FC236}">
                <a16:creationId xmlns:a16="http://schemas.microsoft.com/office/drawing/2014/main" id="{2FECB837-DB32-46F2-8245-EF86B246DECA}"/>
              </a:ext>
            </a:extLst>
          </p:cNvPr>
          <p:cNvSpPr>
            <a:spLocks noGrp="1"/>
          </p:cNvSpPr>
          <p:nvPr>
            <p:ph type="subTitle" idx="1"/>
          </p:nvPr>
        </p:nvSpPr>
        <p:spPr>
          <a:xfrm>
            <a:off x="1524000" y="3905035"/>
            <a:ext cx="9144000" cy="1655762"/>
          </a:xfrm>
        </p:spPr>
        <p:txBody>
          <a:bodyPr>
            <a:normAutofit fontScale="92500" lnSpcReduction="10000"/>
          </a:bodyPr>
          <a:lstStyle/>
          <a:p>
            <a:r>
              <a:rPr lang="de-DE"/>
              <a:t>03/18/2025</a:t>
            </a:r>
          </a:p>
          <a:p>
            <a:endParaRPr lang="de-DE"/>
          </a:p>
          <a:p>
            <a:r>
              <a:rPr lang="de-DE"/>
              <a:t>Stephan Lücke</a:t>
            </a:r>
          </a:p>
          <a:p>
            <a:r>
              <a:rPr lang="de-DE"/>
              <a:t>(LMU Center for Digital Humanities [ITG])</a:t>
            </a:r>
          </a:p>
          <a:p>
            <a:endParaRPr lang="de-DE"/>
          </a:p>
        </p:txBody>
      </p:sp>
    </p:spTree>
    <p:extLst>
      <p:ext uri="{BB962C8B-B14F-4D97-AF65-F5344CB8AC3E}">
        <p14:creationId xmlns:p14="http://schemas.microsoft.com/office/powerpoint/2010/main" val="2861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9CE8743F-268F-B87A-6FD7-A815CAD0E531}"/>
              </a:ext>
            </a:extLst>
          </p:cNvPr>
          <p:cNvGrpSpPr/>
          <p:nvPr/>
        </p:nvGrpSpPr>
        <p:grpSpPr>
          <a:xfrm>
            <a:off x="373653" y="1108848"/>
            <a:ext cx="4426087" cy="4951379"/>
            <a:chOff x="5380940" y="485364"/>
            <a:chExt cx="5128363" cy="5887272"/>
          </a:xfrm>
        </p:grpSpPr>
        <p:pic>
          <p:nvPicPr>
            <p:cNvPr id="5" name="Grafik 4">
              <a:extLst>
                <a:ext uri="{FF2B5EF4-FFF2-40B4-BE49-F238E27FC236}">
                  <a16:creationId xmlns:a16="http://schemas.microsoft.com/office/drawing/2014/main" id="{A287CE27-6574-5306-ECEF-D7C9D4D65571}"/>
                </a:ext>
              </a:extLst>
            </p:cNvPr>
            <p:cNvPicPr>
              <a:picLocks noChangeAspect="1"/>
            </p:cNvPicPr>
            <p:nvPr/>
          </p:nvPicPr>
          <p:blipFill>
            <a:blip r:embed="rId3"/>
            <a:srcRect l="39171"/>
            <a:stretch/>
          </p:blipFill>
          <p:spPr>
            <a:xfrm>
              <a:off x="5380940" y="485364"/>
              <a:ext cx="5128363" cy="5887272"/>
            </a:xfrm>
            <a:prstGeom prst="rect">
              <a:avLst/>
            </a:prstGeom>
            <a:ln>
              <a:solidFill>
                <a:schemeClr val="tx1"/>
              </a:solidFill>
            </a:ln>
          </p:spPr>
        </p:pic>
        <p:sp>
          <p:nvSpPr>
            <p:cNvPr id="6" name="Rechteck 5">
              <a:extLst>
                <a:ext uri="{FF2B5EF4-FFF2-40B4-BE49-F238E27FC236}">
                  <a16:creationId xmlns:a16="http://schemas.microsoft.com/office/drawing/2014/main" id="{959E65E9-24DE-30CA-F05B-F731E047D95D}"/>
                </a:ext>
              </a:extLst>
            </p:cNvPr>
            <p:cNvSpPr/>
            <p:nvPr/>
          </p:nvSpPr>
          <p:spPr>
            <a:xfrm>
              <a:off x="6245156" y="4786009"/>
              <a:ext cx="4004910" cy="158662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grpSp>
      <p:pic>
        <p:nvPicPr>
          <p:cNvPr id="8" name="Grafik 7">
            <a:extLst>
              <a:ext uri="{FF2B5EF4-FFF2-40B4-BE49-F238E27FC236}">
                <a16:creationId xmlns:a16="http://schemas.microsoft.com/office/drawing/2014/main" id="{C34673DE-E0C5-67D0-669C-F8BD2BD687E7}"/>
              </a:ext>
            </a:extLst>
          </p:cNvPr>
          <p:cNvPicPr>
            <a:picLocks noChangeAspect="1"/>
          </p:cNvPicPr>
          <p:nvPr/>
        </p:nvPicPr>
        <p:blipFill>
          <a:blip r:embed="rId4"/>
          <a:stretch>
            <a:fillRect/>
          </a:stretch>
        </p:blipFill>
        <p:spPr>
          <a:xfrm>
            <a:off x="4973062" y="1313466"/>
            <a:ext cx="6592497" cy="2878034"/>
          </a:xfrm>
          <a:prstGeom prst="rect">
            <a:avLst/>
          </a:prstGeom>
          <a:ln>
            <a:solidFill>
              <a:schemeClr val="tx1"/>
            </a:solidFill>
          </a:ln>
        </p:spPr>
      </p:pic>
      <p:sp>
        <p:nvSpPr>
          <p:cNvPr id="9" name="Pfeil: nach rechts 8">
            <a:extLst>
              <a:ext uri="{FF2B5EF4-FFF2-40B4-BE49-F238E27FC236}">
                <a16:creationId xmlns:a16="http://schemas.microsoft.com/office/drawing/2014/main" id="{8DF2284B-EBB2-3FA4-4F41-090B9671BD6C}"/>
              </a:ext>
            </a:extLst>
          </p:cNvPr>
          <p:cNvSpPr/>
          <p:nvPr/>
        </p:nvSpPr>
        <p:spPr>
          <a:xfrm rot="19256432" flipV="1">
            <a:off x="3103098" y="4092281"/>
            <a:ext cx="2189800" cy="2384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3CA606E-37DB-0234-6A92-7C1E5634F1D3}"/>
              </a:ext>
            </a:extLst>
          </p:cNvPr>
          <p:cNvSpPr txBox="1"/>
          <p:nvPr/>
        </p:nvSpPr>
        <p:spPr>
          <a:xfrm>
            <a:off x="463895" y="1151269"/>
            <a:ext cx="2295728" cy="369332"/>
          </a:xfrm>
          <a:prstGeom prst="rect">
            <a:avLst/>
          </a:prstGeom>
          <a:solidFill>
            <a:srgbClr val="92D050"/>
          </a:solidFill>
        </p:spPr>
        <p:txBody>
          <a:bodyPr wrap="square" rtlCol="0">
            <a:spAutoFit/>
          </a:bodyPr>
          <a:lstStyle/>
          <a:p>
            <a:pPr algn="ctr"/>
            <a:r>
              <a:rPr lang="de-DE"/>
              <a:t>image file</a:t>
            </a:r>
          </a:p>
        </p:txBody>
      </p:sp>
      <p:sp>
        <p:nvSpPr>
          <p:cNvPr id="11" name="Textfeld 10">
            <a:extLst>
              <a:ext uri="{FF2B5EF4-FFF2-40B4-BE49-F238E27FC236}">
                <a16:creationId xmlns:a16="http://schemas.microsoft.com/office/drawing/2014/main" id="{C856D2B0-B9DA-C087-2B19-C6738EEDD17C}"/>
              </a:ext>
            </a:extLst>
          </p:cNvPr>
          <p:cNvSpPr txBox="1"/>
          <p:nvPr/>
        </p:nvSpPr>
        <p:spPr>
          <a:xfrm>
            <a:off x="7719990" y="2166234"/>
            <a:ext cx="2295728" cy="369332"/>
          </a:xfrm>
          <a:prstGeom prst="rect">
            <a:avLst/>
          </a:prstGeom>
          <a:solidFill>
            <a:srgbClr val="92D050"/>
          </a:solidFill>
        </p:spPr>
        <p:txBody>
          <a:bodyPr wrap="square" rtlCol="0">
            <a:spAutoFit/>
          </a:bodyPr>
          <a:lstStyle>
            <a:defPPr>
              <a:defRPr lang="de-DE"/>
            </a:defPPr>
            <a:lvl1pPr>
              <a:defRPr/>
            </a:lvl1pPr>
          </a:lstStyle>
          <a:p>
            <a:pPr algn="ctr"/>
            <a:r>
              <a:rPr lang="de-DE"/>
              <a:t>electronic text</a:t>
            </a:r>
          </a:p>
        </p:txBody>
      </p:sp>
      <p:sp>
        <p:nvSpPr>
          <p:cNvPr id="12" name="Textfeld 11">
            <a:extLst>
              <a:ext uri="{FF2B5EF4-FFF2-40B4-BE49-F238E27FC236}">
                <a16:creationId xmlns:a16="http://schemas.microsoft.com/office/drawing/2014/main" id="{A6F9BF90-6A0D-265B-C902-C65BE9341F48}"/>
              </a:ext>
            </a:extLst>
          </p:cNvPr>
          <p:cNvSpPr txBox="1"/>
          <p:nvPr/>
        </p:nvSpPr>
        <p:spPr>
          <a:xfrm>
            <a:off x="7465776" y="4715490"/>
            <a:ext cx="3394912" cy="369332"/>
          </a:xfrm>
          <a:prstGeom prst="rect">
            <a:avLst/>
          </a:prstGeom>
          <a:solidFill>
            <a:srgbClr val="92D050"/>
          </a:solidFill>
          <a:ln w="38100">
            <a:solidFill>
              <a:srgbClr val="FF0000"/>
            </a:solidFill>
          </a:ln>
        </p:spPr>
        <p:txBody>
          <a:bodyPr wrap="square" rtlCol="0">
            <a:spAutoFit/>
          </a:bodyPr>
          <a:lstStyle>
            <a:defPPr>
              <a:defRPr lang="de-DE"/>
            </a:defPPr>
            <a:lvl1pPr>
              <a:defRPr/>
            </a:lvl1pPr>
          </a:lstStyle>
          <a:p>
            <a:pPr algn="ctr"/>
            <a:r>
              <a:rPr lang="de-DE" b="1"/>
              <a:t>structured data</a:t>
            </a:r>
          </a:p>
        </p:txBody>
      </p:sp>
      <p:graphicFrame>
        <p:nvGraphicFramePr>
          <p:cNvPr id="13" name="Tabelle 12">
            <a:extLst>
              <a:ext uri="{FF2B5EF4-FFF2-40B4-BE49-F238E27FC236}">
                <a16:creationId xmlns:a16="http://schemas.microsoft.com/office/drawing/2014/main" id="{314DE87D-746D-B8A5-DE46-5689EC49C34B}"/>
              </a:ext>
            </a:extLst>
          </p:cNvPr>
          <p:cNvGraphicFramePr>
            <a:graphicFrameLocks noGrp="1"/>
          </p:cNvGraphicFramePr>
          <p:nvPr>
            <p:extLst>
              <p:ext uri="{D42A27DB-BD31-4B8C-83A1-F6EECF244321}">
                <p14:modId xmlns:p14="http://schemas.microsoft.com/office/powerpoint/2010/main" val="878187185"/>
              </p:ext>
            </p:extLst>
          </p:nvPr>
        </p:nvGraphicFramePr>
        <p:xfrm>
          <a:off x="7190082" y="5163029"/>
          <a:ext cx="4064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47171769"/>
                    </a:ext>
                  </a:extLst>
                </a:gridCol>
                <a:gridCol w="2032000">
                  <a:extLst>
                    <a:ext uri="{9D8B030D-6E8A-4147-A177-3AD203B41FA5}">
                      <a16:colId xmlns:a16="http://schemas.microsoft.com/office/drawing/2014/main" val="1684861074"/>
                    </a:ext>
                  </a:extLst>
                </a:gridCol>
              </a:tblGrid>
              <a:tr h="370840">
                <a:tc>
                  <a:txBody>
                    <a:bodyPr/>
                    <a:lstStyle/>
                    <a:p>
                      <a:r>
                        <a:rPr lang="de-DE"/>
                        <a:t>Latin</a:t>
                      </a:r>
                    </a:p>
                  </a:txBody>
                  <a:tcPr/>
                </a:tc>
                <a:tc>
                  <a:txBody>
                    <a:bodyPr/>
                    <a:lstStyle/>
                    <a:p>
                      <a:r>
                        <a:rPr lang="de-DE"/>
                        <a:t>German</a:t>
                      </a:r>
                    </a:p>
                  </a:txBody>
                  <a:tcPr/>
                </a:tc>
                <a:extLst>
                  <a:ext uri="{0D108BD9-81ED-4DB2-BD59-A6C34878D82A}">
                    <a16:rowId xmlns:a16="http://schemas.microsoft.com/office/drawing/2014/main" val="2079668183"/>
                  </a:ext>
                </a:extLst>
              </a:tr>
              <a:tr h="370840">
                <a:tc>
                  <a:txBody>
                    <a:bodyPr/>
                    <a:lstStyle/>
                    <a:p>
                      <a:r>
                        <a:rPr lang="de-DE" b="1" i="1">
                          <a:solidFill>
                            <a:schemeClr val="accent1"/>
                          </a:solidFill>
                        </a:rPr>
                        <a:t>canis</a:t>
                      </a:r>
                    </a:p>
                  </a:txBody>
                  <a:tcPr/>
                </a:tc>
                <a:tc>
                  <a:txBody>
                    <a:bodyPr/>
                    <a:lstStyle/>
                    <a:p>
                      <a:r>
                        <a:rPr lang="de-DE" b="1" i="1">
                          <a:solidFill>
                            <a:schemeClr val="accent1"/>
                          </a:solidFill>
                        </a:rPr>
                        <a:t>Hund</a:t>
                      </a:r>
                    </a:p>
                  </a:txBody>
                  <a:tcPr/>
                </a:tc>
                <a:extLst>
                  <a:ext uri="{0D108BD9-81ED-4DB2-BD59-A6C34878D82A}">
                    <a16:rowId xmlns:a16="http://schemas.microsoft.com/office/drawing/2014/main" val="3082890656"/>
                  </a:ext>
                </a:extLst>
              </a:tr>
            </a:tbl>
          </a:graphicData>
        </a:graphic>
      </p:graphicFrame>
      <p:sp>
        <p:nvSpPr>
          <p:cNvPr id="14" name="Pfeil: nach rechts 13">
            <a:extLst>
              <a:ext uri="{FF2B5EF4-FFF2-40B4-BE49-F238E27FC236}">
                <a16:creationId xmlns:a16="http://schemas.microsoft.com/office/drawing/2014/main" id="{7EE02954-007E-E8D9-48E5-E4E5DF1B3161}"/>
              </a:ext>
            </a:extLst>
          </p:cNvPr>
          <p:cNvSpPr/>
          <p:nvPr/>
        </p:nvSpPr>
        <p:spPr>
          <a:xfrm rot="5400000" flipV="1">
            <a:off x="8711181" y="4094906"/>
            <a:ext cx="904101" cy="269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links und rechts 1">
            <a:extLst>
              <a:ext uri="{FF2B5EF4-FFF2-40B4-BE49-F238E27FC236}">
                <a16:creationId xmlns:a16="http://schemas.microsoft.com/office/drawing/2014/main" id="{174E44FD-B692-8BD2-A2D5-C29B9980C216}"/>
              </a:ext>
            </a:extLst>
          </p:cNvPr>
          <p:cNvSpPr/>
          <p:nvPr/>
        </p:nvSpPr>
        <p:spPr>
          <a:xfrm>
            <a:off x="8067951" y="6054610"/>
            <a:ext cx="2308262" cy="3619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bidirectional search</a:t>
            </a:r>
          </a:p>
        </p:txBody>
      </p:sp>
      <p:sp>
        <p:nvSpPr>
          <p:cNvPr id="4" name="Textfeld 3">
            <a:extLst>
              <a:ext uri="{FF2B5EF4-FFF2-40B4-BE49-F238E27FC236}">
                <a16:creationId xmlns:a16="http://schemas.microsoft.com/office/drawing/2014/main" id="{D28D2B9C-64A9-B5DE-5C0B-D4E44DE71896}"/>
              </a:ext>
            </a:extLst>
          </p:cNvPr>
          <p:cNvSpPr txBox="1"/>
          <p:nvPr/>
        </p:nvSpPr>
        <p:spPr>
          <a:xfrm>
            <a:off x="767099" y="6111766"/>
            <a:ext cx="3639193" cy="338554"/>
          </a:xfrm>
          <a:prstGeom prst="rect">
            <a:avLst/>
          </a:prstGeom>
          <a:solidFill>
            <a:schemeClr val="bg1"/>
          </a:solidFill>
        </p:spPr>
        <p:txBody>
          <a:bodyPr wrap="square">
            <a:spAutoFit/>
          </a:bodyPr>
          <a:lstStyle/>
          <a:p>
            <a:pPr algn="ctr"/>
            <a:r>
              <a:rPr lang="de-DE" sz="1600">
                <a:hlinkClick r:id="rId5"/>
              </a:rPr>
              <a:t>Lat.-germ. dictionary „Georges“, s.v. canis</a:t>
            </a:r>
            <a:endParaRPr lang="de-DE" sz="1600"/>
          </a:p>
        </p:txBody>
      </p:sp>
      <p:sp>
        <p:nvSpPr>
          <p:cNvPr id="3" name="Datumsplatzhalter 2">
            <a:extLst>
              <a:ext uri="{FF2B5EF4-FFF2-40B4-BE49-F238E27FC236}">
                <a16:creationId xmlns:a16="http://schemas.microsoft.com/office/drawing/2014/main" id="{394FC4E7-450C-706E-C13F-6AC725BBFB6A}"/>
              </a:ext>
            </a:extLst>
          </p:cNvPr>
          <p:cNvSpPr>
            <a:spLocks noGrp="1"/>
          </p:cNvSpPr>
          <p:nvPr>
            <p:ph type="dt" sz="half" idx="10"/>
          </p:nvPr>
        </p:nvSpPr>
        <p:spPr>
          <a:xfrm>
            <a:off x="954111" y="6356350"/>
            <a:ext cx="2743200" cy="365125"/>
          </a:xfrm>
        </p:spPr>
        <p:txBody>
          <a:bodyPr/>
          <a:lstStyle/>
          <a:p>
            <a:r>
              <a:rPr lang="de-DE"/>
              <a:t>3/18/2025</a:t>
            </a:r>
          </a:p>
        </p:txBody>
      </p:sp>
      <p:sp>
        <p:nvSpPr>
          <p:cNvPr id="15" name="Fußzeilenplatzhalter 14">
            <a:extLst>
              <a:ext uri="{FF2B5EF4-FFF2-40B4-BE49-F238E27FC236}">
                <a16:creationId xmlns:a16="http://schemas.microsoft.com/office/drawing/2014/main" id="{BF4BAA59-52C7-DF38-2CC7-1ADB08BF9665}"/>
              </a:ext>
            </a:extLst>
          </p:cNvPr>
          <p:cNvSpPr>
            <a:spLocks noGrp="1"/>
          </p:cNvSpPr>
          <p:nvPr>
            <p:ph type="ftr" sz="quarter" idx="11"/>
          </p:nvPr>
        </p:nvSpPr>
        <p:spPr>
          <a:xfrm>
            <a:off x="4154511" y="6356350"/>
            <a:ext cx="4114800" cy="365125"/>
          </a:xfrm>
        </p:spPr>
        <p:txBody>
          <a:bodyPr/>
          <a:lstStyle/>
          <a:p>
            <a:r>
              <a:rPr lang="en-US"/>
              <a:t>CC BY-SA Stephan Lücke 2025</a:t>
            </a:r>
            <a:endParaRPr lang="de-DE"/>
          </a:p>
        </p:txBody>
      </p:sp>
      <p:sp>
        <p:nvSpPr>
          <p:cNvPr id="16" name="Foliennummernplatzhalter 15">
            <a:extLst>
              <a:ext uri="{FF2B5EF4-FFF2-40B4-BE49-F238E27FC236}">
                <a16:creationId xmlns:a16="http://schemas.microsoft.com/office/drawing/2014/main" id="{E3604D19-EC92-AC1D-D928-17A025DA7C65}"/>
              </a:ext>
            </a:extLst>
          </p:cNvPr>
          <p:cNvSpPr>
            <a:spLocks noGrp="1"/>
          </p:cNvSpPr>
          <p:nvPr>
            <p:ph type="sldNum" sz="quarter" idx="12"/>
          </p:nvPr>
        </p:nvSpPr>
        <p:spPr>
          <a:xfrm>
            <a:off x="8726511" y="6356350"/>
            <a:ext cx="2743200" cy="365125"/>
          </a:xfrm>
        </p:spPr>
        <p:txBody>
          <a:bodyPr/>
          <a:lstStyle/>
          <a:p>
            <a:fld id="{B12A0FE2-0F95-48AD-8B8A-D89010465CD4}" type="slidenum">
              <a:rPr lang="de-DE" smtClean="0"/>
              <a:t>2</a:t>
            </a:fld>
            <a:endParaRPr lang="de-DE"/>
          </a:p>
        </p:txBody>
      </p:sp>
      <p:grpSp>
        <p:nvGrpSpPr>
          <p:cNvPr id="50" name="Gruppieren 49">
            <a:extLst>
              <a:ext uri="{FF2B5EF4-FFF2-40B4-BE49-F238E27FC236}">
                <a16:creationId xmlns:a16="http://schemas.microsoft.com/office/drawing/2014/main" id="{6621D9EB-9D91-AE7F-31D9-A5C0E0B1F2BA}"/>
              </a:ext>
            </a:extLst>
          </p:cNvPr>
          <p:cNvGrpSpPr/>
          <p:nvPr/>
        </p:nvGrpSpPr>
        <p:grpSpPr>
          <a:xfrm>
            <a:off x="2376104" y="186049"/>
            <a:ext cx="7756003" cy="758496"/>
            <a:chOff x="2521295" y="139532"/>
            <a:chExt cx="7756003" cy="758496"/>
          </a:xfrm>
        </p:grpSpPr>
        <p:sp>
          <p:nvSpPr>
            <p:cNvPr id="51" name="Sechseck 50">
              <a:extLst>
                <a:ext uri="{FF2B5EF4-FFF2-40B4-BE49-F238E27FC236}">
                  <a16:creationId xmlns:a16="http://schemas.microsoft.com/office/drawing/2014/main" id="{96670790-960C-D82F-C4DF-570DC81AEC26}"/>
                </a:ext>
              </a:extLst>
            </p:cNvPr>
            <p:cNvSpPr/>
            <p:nvPr/>
          </p:nvSpPr>
          <p:spPr>
            <a:xfrm rot="19800480">
              <a:off x="2559405" y="215283"/>
              <a:ext cx="649657" cy="560049"/>
            </a:xfrm>
            <a:prstGeom prst="hexagon">
              <a:avLst>
                <a:gd name="adj" fmla="val 28642"/>
                <a:gd name="vf" fmla="val 115470"/>
              </a:avLst>
            </a:prstGeom>
            <a:solidFill>
              <a:schemeClr val="bg1"/>
            </a:solidFill>
            <a:ln w="9525">
              <a:solidFill>
                <a:schemeClr val="bg2">
                  <a:lumMod val="50000"/>
                </a:schemeClr>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8478B716-3ED2-3B0D-3954-BBD19366E7DF}"/>
                </a:ext>
              </a:extLst>
            </p:cNvPr>
            <p:cNvSpPr/>
            <p:nvPr/>
          </p:nvSpPr>
          <p:spPr>
            <a:xfrm>
              <a:off x="3100060" y="150343"/>
              <a:ext cx="7060849" cy="711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a:extLst>
                <a:ext uri="{FF2B5EF4-FFF2-40B4-BE49-F238E27FC236}">
                  <a16:creationId xmlns:a16="http://schemas.microsoft.com/office/drawing/2014/main" id="{3758B278-A241-15FF-01D9-BE2C8AAD42A1}"/>
                </a:ext>
              </a:extLst>
            </p:cNvPr>
            <p:cNvGrpSpPr/>
            <p:nvPr/>
          </p:nvGrpSpPr>
          <p:grpSpPr>
            <a:xfrm>
              <a:off x="2521295" y="139532"/>
              <a:ext cx="7639615" cy="754749"/>
              <a:chOff x="2521295" y="139532"/>
              <a:chExt cx="7639615" cy="754749"/>
            </a:xfrm>
          </p:grpSpPr>
          <p:sp>
            <p:nvSpPr>
              <p:cNvPr id="57" name="Sechseck 56">
                <a:extLst>
                  <a:ext uri="{FF2B5EF4-FFF2-40B4-BE49-F238E27FC236}">
                    <a16:creationId xmlns:a16="http://schemas.microsoft.com/office/drawing/2014/main" id="{7453C0CC-3605-8C82-E8CD-792E4ED5F97B}"/>
                  </a:ext>
                </a:extLst>
              </p:cNvPr>
              <p:cNvSpPr/>
              <p:nvPr/>
            </p:nvSpPr>
            <p:spPr>
              <a:xfrm rot="19800480">
                <a:off x="2521295" y="193792"/>
                <a:ext cx="754390" cy="650336"/>
              </a:xfrm>
              <a:prstGeom prst="hexagon">
                <a:avLst>
                  <a:gd name="adj" fmla="val 28642"/>
                  <a:gd name="vf" fmla="val 115470"/>
                </a:avLst>
              </a:prstGeom>
              <a:solidFill>
                <a:schemeClr val="bg2">
                  <a:lumMod val="75000"/>
                </a:schemeClr>
              </a:solidFill>
              <a:ln w="76200">
                <a:solidFill>
                  <a:srgbClr val="76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r Verbinder 57">
                <a:extLst>
                  <a:ext uri="{FF2B5EF4-FFF2-40B4-BE49-F238E27FC236}">
                    <a16:creationId xmlns:a16="http://schemas.microsoft.com/office/drawing/2014/main" id="{070CDA2B-D978-06B1-26D2-0213267C3ECB}"/>
                  </a:ext>
                </a:extLst>
              </p:cNvPr>
              <p:cNvCxnSpPr>
                <a:cxnSpLocks/>
              </p:cNvCxnSpPr>
              <p:nvPr/>
            </p:nvCxnSpPr>
            <p:spPr>
              <a:xfrm>
                <a:off x="8786781" y="894281"/>
                <a:ext cx="537028"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30397615-E0B7-1526-99A0-89E06AC1E693}"/>
                  </a:ext>
                </a:extLst>
              </p:cNvPr>
              <p:cNvCxnSpPr>
                <a:cxnSpLocks/>
              </p:cNvCxnSpPr>
              <p:nvPr/>
            </p:nvCxnSpPr>
            <p:spPr>
              <a:xfrm>
                <a:off x="9561083" y="894281"/>
                <a:ext cx="213982"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B7703334-CEE9-7FDB-7161-55404A572882}"/>
                  </a:ext>
                </a:extLst>
              </p:cNvPr>
              <p:cNvCxnSpPr>
                <a:cxnSpLocks/>
              </p:cNvCxnSpPr>
              <p:nvPr/>
            </p:nvCxnSpPr>
            <p:spPr>
              <a:xfrm>
                <a:off x="9997343" y="894281"/>
                <a:ext cx="16356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1" name="Gruppieren 60">
                <a:extLst>
                  <a:ext uri="{FF2B5EF4-FFF2-40B4-BE49-F238E27FC236}">
                    <a16:creationId xmlns:a16="http://schemas.microsoft.com/office/drawing/2014/main" id="{72D48656-C605-4585-BAD6-E4152A8796EE}"/>
                  </a:ext>
                </a:extLst>
              </p:cNvPr>
              <p:cNvGrpSpPr/>
              <p:nvPr/>
            </p:nvGrpSpPr>
            <p:grpSpPr>
              <a:xfrm>
                <a:off x="2938902" y="139532"/>
                <a:ext cx="7222007" cy="0"/>
                <a:chOff x="3175763" y="144379"/>
                <a:chExt cx="7150497" cy="0"/>
              </a:xfrm>
            </p:grpSpPr>
            <p:cxnSp>
              <p:nvCxnSpPr>
                <p:cNvPr id="62" name="Gerader Verbinder 61">
                  <a:extLst>
                    <a:ext uri="{FF2B5EF4-FFF2-40B4-BE49-F238E27FC236}">
                      <a16:creationId xmlns:a16="http://schemas.microsoft.com/office/drawing/2014/main" id="{E33F417F-6AEF-87CA-CBB5-F67AE5AFE546}"/>
                    </a:ext>
                  </a:extLst>
                </p:cNvPr>
                <p:cNvCxnSpPr>
                  <a:cxnSpLocks/>
                </p:cNvCxnSpPr>
                <p:nvPr/>
              </p:nvCxnSpPr>
              <p:spPr>
                <a:xfrm>
                  <a:off x="3819713" y="144379"/>
                  <a:ext cx="6506547" cy="0"/>
                </a:xfrm>
                <a:prstGeom prst="line">
                  <a:avLst/>
                </a:prstGeom>
                <a:ln w="889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6DF39BF7-FB96-78B6-B19C-67697C46F97D}"/>
                    </a:ext>
                  </a:extLst>
                </p:cNvPr>
                <p:cNvCxnSpPr>
                  <a:cxnSpLocks/>
                </p:cNvCxnSpPr>
                <p:nvPr/>
              </p:nvCxnSpPr>
              <p:spPr>
                <a:xfrm>
                  <a:off x="3175763" y="144379"/>
                  <a:ext cx="614389" cy="0"/>
                </a:xfrm>
                <a:prstGeom prst="line">
                  <a:avLst/>
                </a:prstGeom>
                <a:ln w="88900" cap="sq">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54" name="Gerader Verbinder 53">
              <a:extLst>
                <a:ext uri="{FF2B5EF4-FFF2-40B4-BE49-F238E27FC236}">
                  <a16:creationId xmlns:a16="http://schemas.microsoft.com/office/drawing/2014/main" id="{D4CED4DD-B2FB-636A-E241-EC56491B8938}"/>
                </a:ext>
              </a:extLst>
            </p:cNvPr>
            <p:cNvCxnSpPr>
              <a:cxnSpLocks/>
            </p:cNvCxnSpPr>
            <p:nvPr/>
          </p:nvCxnSpPr>
          <p:spPr>
            <a:xfrm>
              <a:off x="2917125" y="898028"/>
              <a:ext cx="561365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0CCD48D3-5ACF-5A7A-3387-BB193326B082}"/>
                </a:ext>
              </a:extLst>
            </p:cNvPr>
            <p:cNvSpPr txBox="1"/>
            <p:nvPr/>
          </p:nvSpPr>
          <p:spPr>
            <a:xfrm>
              <a:off x="3268218" y="402321"/>
              <a:ext cx="7009080" cy="461665"/>
            </a:xfrm>
            <a:prstGeom prst="rect">
              <a:avLst/>
            </a:prstGeom>
            <a:noFill/>
            <a:ln w="28575">
              <a:noFill/>
            </a:ln>
          </p:spPr>
          <p:txBody>
            <a:bodyPr wrap="square" rtlCol="0">
              <a:spAutoFit/>
            </a:bodyPr>
            <a:lstStyle/>
            <a:p>
              <a:r>
                <a:rPr lang="de-DE" sz="2400"/>
                <a:t>Digital dictionaries </a:t>
              </a:r>
              <a:r>
                <a:rPr lang="de-DE" sz="2400" b="1"/>
                <a:t>– </a:t>
              </a:r>
              <a:r>
                <a:rPr lang="de-DE" sz="2400"/>
                <a:t>From image file to structured data</a:t>
              </a:r>
            </a:p>
          </p:txBody>
        </p:sp>
        <p:sp>
          <p:nvSpPr>
            <p:cNvPr id="56" name="Textfeld 55">
              <a:extLst>
                <a:ext uri="{FF2B5EF4-FFF2-40B4-BE49-F238E27FC236}">
                  <a16:creationId xmlns:a16="http://schemas.microsoft.com/office/drawing/2014/main" id="{B9A58A21-8254-2EBC-0CC4-2DFD018807EA}"/>
                </a:ext>
              </a:extLst>
            </p:cNvPr>
            <p:cNvSpPr txBox="1"/>
            <p:nvPr/>
          </p:nvSpPr>
          <p:spPr>
            <a:xfrm>
              <a:off x="2705307" y="216137"/>
              <a:ext cx="386366" cy="584775"/>
            </a:xfrm>
            <a:prstGeom prst="rect">
              <a:avLst/>
            </a:prstGeom>
            <a:noFill/>
            <a:effectLst>
              <a:glow rad="177800">
                <a:schemeClr val="accent1">
                  <a:satMod val="175000"/>
                  <a:alpha val="40000"/>
                </a:schemeClr>
              </a:glow>
            </a:effectLst>
          </p:spPr>
          <p:txBody>
            <a:bodyPr wrap="square" rtlCol="0">
              <a:spAutoFit/>
            </a:bodyPr>
            <a:lstStyle/>
            <a:p>
              <a:pPr algn="ctr"/>
              <a:r>
                <a:rPr lang="de-DE" sz="3200" b="1">
                  <a:solidFill>
                    <a:schemeClr val="bg1"/>
                  </a:solidFill>
                </a:rPr>
                <a:t>2</a:t>
              </a:r>
            </a:p>
          </p:txBody>
        </p:sp>
      </p:grpSp>
    </p:spTree>
    <p:extLst>
      <p:ext uri="{BB962C8B-B14F-4D97-AF65-F5344CB8AC3E}">
        <p14:creationId xmlns:p14="http://schemas.microsoft.com/office/powerpoint/2010/main" val="349999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A9E8-87B8-675A-7B1F-3E3F7892308C}"/>
            </a:ext>
          </a:extLst>
        </p:cNvPr>
        <p:cNvGrpSpPr/>
        <p:nvPr/>
      </p:nvGrpSpPr>
      <p:grpSpPr>
        <a:xfrm>
          <a:off x="0" y="0"/>
          <a:ext cx="0" cy="0"/>
          <a:chOff x="0" y="0"/>
          <a:chExt cx="0" cy="0"/>
        </a:xfrm>
      </p:grpSpPr>
      <p:pic>
        <p:nvPicPr>
          <p:cNvPr id="22" name="Grafik 21">
            <a:extLst>
              <a:ext uri="{FF2B5EF4-FFF2-40B4-BE49-F238E27FC236}">
                <a16:creationId xmlns:a16="http://schemas.microsoft.com/office/drawing/2014/main" id="{ECDCEE05-C28D-00F6-0CB6-FA33F02A1911}"/>
              </a:ext>
            </a:extLst>
          </p:cNvPr>
          <p:cNvPicPr>
            <a:picLocks noChangeAspect="1"/>
          </p:cNvPicPr>
          <p:nvPr/>
        </p:nvPicPr>
        <p:blipFill>
          <a:blip r:embed="rId3"/>
          <a:stretch>
            <a:fillRect/>
          </a:stretch>
        </p:blipFill>
        <p:spPr>
          <a:xfrm>
            <a:off x="7708490" y="1432298"/>
            <a:ext cx="803949" cy="803949"/>
          </a:xfrm>
          <a:prstGeom prst="rect">
            <a:avLst/>
          </a:prstGeom>
          <a:ln>
            <a:solidFill>
              <a:schemeClr val="tx1"/>
            </a:solidFill>
          </a:ln>
        </p:spPr>
      </p:pic>
      <p:pic>
        <p:nvPicPr>
          <p:cNvPr id="4" name="Grafik 3" descr="Gedanken Silhouette">
            <a:extLst>
              <a:ext uri="{FF2B5EF4-FFF2-40B4-BE49-F238E27FC236}">
                <a16:creationId xmlns:a16="http://schemas.microsoft.com/office/drawing/2014/main" id="{746E63B4-CF13-CE62-10DB-3904858860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0682" y="1064039"/>
            <a:ext cx="2716434" cy="2716434"/>
          </a:xfrm>
          <a:prstGeom prst="rect">
            <a:avLst/>
          </a:prstGeom>
        </p:spPr>
      </p:pic>
      <p:cxnSp>
        <p:nvCxnSpPr>
          <p:cNvPr id="6" name="Gerade Verbindung mit Pfeil 5">
            <a:extLst>
              <a:ext uri="{FF2B5EF4-FFF2-40B4-BE49-F238E27FC236}">
                <a16:creationId xmlns:a16="http://schemas.microsoft.com/office/drawing/2014/main" id="{2FE281BB-7437-A2D5-BF48-886B4FCC5AD7}"/>
              </a:ext>
            </a:extLst>
          </p:cNvPr>
          <p:cNvCxnSpPr>
            <a:cxnSpLocks/>
          </p:cNvCxnSpPr>
          <p:nvPr/>
        </p:nvCxnSpPr>
        <p:spPr>
          <a:xfrm flipH="1">
            <a:off x="5879241" y="2976347"/>
            <a:ext cx="3097119" cy="306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AA68D22-D6F9-37DC-B6BD-8E334330820A}"/>
              </a:ext>
            </a:extLst>
          </p:cNvPr>
          <p:cNvSpPr txBox="1"/>
          <p:nvPr/>
        </p:nvSpPr>
        <p:spPr>
          <a:xfrm>
            <a:off x="4568098" y="2421673"/>
            <a:ext cx="842481" cy="369332"/>
          </a:xfrm>
          <a:prstGeom prst="rect">
            <a:avLst/>
          </a:prstGeom>
          <a:noFill/>
        </p:spPr>
        <p:txBody>
          <a:bodyPr wrap="square" rtlCol="0">
            <a:spAutoFit/>
          </a:bodyPr>
          <a:lstStyle/>
          <a:p>
            <a:pPr algn="ctr"/>
            <a:r>
              <a:rPr lang="de-DE">
                <a:solidFill>
                  <a:schemeClr val="accent1"/>
                </a:solidFill>
              </a:rPr>
              <a:t>Words</a:t>
            </a:r>
          </a:p>
        </p:txBody>
      </p:sp>
      <p:cxnSp>
        <p:nvCxnSpPr>
          <p:cNvPr id="10" name="Gerade Verbindung mit Pfeil 9">
            <a:extLst>
              <a:ext uri="{FF2B5EF4-FFF2-40B4-BE49-F238E27FC236}">
                <a16:creationId xmlns:a16="http://schemas.microsoft.com/office/drawing/2014/main" id="{3430C806-EDE9-7D89-CC89-743254955439}"/>
              </a:ext>
            </a:extLst>
          </p:cNvPr>
          <p:cNvCxnSpPr>
            <a:cxnSpLocks/>
            <a:stCxn id="9" idx="2"/>
          </p:cNvCxnSpPr>
          <p:nvPr/>
        </p:nvCxnSpPr>
        <p:spPr>
          <a:xfrm>
            <a:off x="4989339" y="2791005"/>
            <a:ext cx="539798" cy="4045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7DC45679-93E1-4528-E3BF-F8ADD55341BE}"/>
              </a:ext>
            </a:extLst>
          </p:cNvPr>
          <p:cNvCxnSpPr>
            <a:cxnSpLocks/>
            <a:stCxn id="9" idx="2"/>
          </p:cNvCxnSpPr>
          <p:nvPr/>
        </p:nvCxnSpPr>
        <p:spPr>
          <a:xfrm flipH="1">
            <a:off x="4507175" y="2791005"/>
            <a:ext cx="482164" cy="4033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4D208C7F-AFBC-BEB5-2975-D226D8DA5A29}"/>
              </a:ext>
            </a:extLst>
          </p:cNvPr>
          <p:cNvSpPr txBox="1"/>
          <p:nvPr/>
        </p:nvSpPr>
        <p:spPr>
          <a:xfrm>
            <a:off x="5372114" y="1515729"/>
            <a:ext cx="1230609" cy="369332"/>
          </a:xfrm>
          <a:prstGeom prst="rect">
            <a:avLst/>
          </a:prstGeom>
          <a:noFill/>
        </p:spPr>
        <p:txBody>
          <a:bodyPr wrap="square" rtlCol="0">
            <a:spAutoFit/>
          </a:bodyPr>
          <a:lstStyle/>
          <a:p>
            <a:pPr algn="ctr"/>
            <a:r>
              <a:rPr lang="de-DE">
                <a:solidFill>
                  <a:srgbClr val="FF0000"/>
                </a:solidFill>
              </a:rPr>
              <a:t>CONCEPT</a:t>
            </a:r>
          </a:p>
        </p:txBody>
      </p:sp>
      <p:cxnSp>
        <p:nvCxnSpPr>
          <p:cNvPr id="24" name="Gerade Verbindung mit Pfeil 23">
            <a:extLst>
              <a:ext uri="{FF2B5EF4-FFF2-40B4-BE49-F238E27FC236}">
                <a16:creationId xmlns:a16="http://schemas.microsoft.com/office/drawing/2014/main" id="{54D46BEC-EDFA-7C51-758C-CB524AC6AFA7}"/>
              </a:ext>
            </a:extLst>
          </p:cNvPr>
          <p:cNvCxnSpPr>
            <a:cxnSpLocks/>
            <a:endCxn id="22" idx="1"/>
          </p:cNvCxnSpPr>
          <p:nvPr/>
        </p:nvCxnSpPr>
        <p:spPr>
          <a:xfrm>
            <a:off x="6464300" y="1716468"/>
            <a:ext cx="1244190" cy="117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3200C6E2-CE96-FD2D-AF0E-6426D13105DE}"/>
              </a:ext>
            </a:extLst>
          </p:cNvPr>
          <p:cNvSpPr/>
          <p:nvPr/>
        </p:nvSpPr>
        <p:spPr>
          <a:xfrm>
            <a:off x="9017000" y="2917487"/>
            <a:ext cx="135445" cy="7783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4785E30-DCE5-12B0-04F9-5FDD27B030C3}"/>
              </a:ext>
            </a:extLst>
          </p:cNvPr>
          <p:cNvSpPr txBox="1"/>
          <p:nvPr/>
        </p:nvSpPr>
        <p:spPr>
          <a:xfrm>
            <a:off x="4053762" y="3093395"/>
            <a:ext cx="842481" cy="369332"/>
          </a:xfrm>
          <a:prstGeom prst="rect">
            <a:avLst/>
          </a:prstGeom>
          <a:noFill/>
        </p:spPr>
        <p:txBody>
          <a:bodyPr wrap="square" rtlCol="0">
            <a:spAutoFit/>
          </a:bodyPr>
          <a:lstStyle/>
          <a:p>
            <a:r>
              <a:rPr lang="de-DE" i="1">
                <a:solidFill>
                  <a:schemeClr val="accent1"/>
                </a:solidFill>
              </a:rPr>
              <a:t>canis</a:t>
            </a:r>
          </a:p>
        </p:txBody>
      </p:sp>
      <p:sp>
        <p:nvSpPr>
          <p:cNvPr id="5" name="Textfeld 4">
            <a:extLst>
              <a:ext uri="{FF2B5EF4-FFF2-40B4-BE49-F238E27FC236}">
                <a16:creationId xmlns:a16="http://schemas.microsoft.com/office/drawing/2014/main" id="{1B4B02C5-D9F4-FAC7-CDD8-52065AAAB484}"/>
              </a:ext>
            </a:extLst>
          </p:cNvPr>
          <p:cNvSpPr txBox="1"/>
          <p:nvPr/>
        </p:nvSpPr>
        <p:spPr>
          <a:xfrm>
            <a:off x="5264027" y="3095791"/>
            <a:ext cx="842481" cy="369332"/>
          </a:xfrm>
          <a:prstGeom prst="rect">
            <a:avLst/>
          </a:prstGeom>
          <a:noFill/>
        </p:spPr>
        <p:txBody>
          <a:bodyPr wrap="square" rtlCol="0">
            <a:spAutoFit/>
          </a:bodyPr>
          <a:lstStyle/>
          <a:p>
            <a:r>
              <a:rPr lang="de-DE" i="1">
                <a:solidFill>
                  <a:schemeClr val="accent1"/>
                </a:solidFill>
              </a:rPr>
              <a:t>Hund</a:t>
            </a:r>
          </a:p>
        </p:txBody>
      </p:sp>
      <p:sp>
        <p:nvSpPr>
          <p:cNvPr id="14" name="Textfeld 13">
            <a:extLst>
              <a:ext uri="{FF2B5EF4-FFF2-40B4-BE49-F238E27FC236}">
                <a16:creationId xmlns:a16="http://schemas.microsoft.com/office/drawing/2014/main" id="{E752213E-2023-F754-EE46-19666B2E8E1F}"/>
              </a:ext>
            </a:extLst>
          </p:cNvPr>
          <p:cNvSpPr txBox="1"/>
          <p:nvPr/>
        </p:nvSpPr>
        <p:spPr>
          <a:xfrm>
            <a:off x="894922" y="1331063"/>
            <a:ext cx="2295728" cy="369332"/>
          </a:xfrm>
          <a:prstGeom prst="rect">
            <a:avLst/>
          </a:prstGeom>
          <a:solidFill>
            <a:srgbClr val="92D050"/>
          </a:solidFill>
        </p:spPr>
        <p:txBody>
          <a:bodyPr wrap="square" rtlCol="0">
            <a:spAutoFit/>
          </a:bodyPr>
          <a:lstStyle>
            <a:defPPr>
              <a:defRPr lang="de-DE"/>
            </a:defPPr>
            <a:lvl1pPr>
              <a:defRPr/>
            </a:lvl1pPr>
          </a:lstStyle>
          <a:p>
            <a:pPr algn="ctr"/>
            <a:r>
              <a:rPr lang="de-DE"/>
              <a:t>implicit</a:t>
            </a:r>
          </a:p>
        </p:txBody>
      </p:sp>
      <p:sp>
        <p:nvSpPr>
          <p:cNvPr id="19" name="Textfeld 18">
            <a:extLst>
              <a:ext uri="{FF2B5EF4-FFF2-40B4-BE49-F238E27FC236}">
                <a16:creationId xmlns:a16="http://schemas.microsoft.com/office/drawing/2014/main" id="{BCFA3872-6D66-C118-0779-F09C0AD17C29}"/>
              </a:ext>
            </a:extLst>
          </p:cNvPr>
          <p:cNvSpPr txBox="1"/>
          <p:nvPr/>
        </p:nvSpPr>
        <p:spPr>
          <a:xfrm>
            <a:off x="4593561" y="2976347"/>
            <a:ext cx="842481" cy="584775"/>
          </a:xfrm>
          <a:prstGeom prst="rect">
            <a:avLst/>
          </a:prstGeom>
          <a:noFill/>
        </p:spPr>
        <p:txBody>
          <a:bodyPr wrap="square" rtlCol="0">
            <a:spAutoFit/>
          </a:bodyPr>
          <a:lstStyle/>
          <a:p>
            <a:pPr algn="ctr"/>
            <a:r>
              <a:rPr lang="de-DE" sz="3200"/>
              <a:t>≈</a:t>
            </a:r>
            <a:endParaRPr lang="de-DE" sz="3200" b="1"/>
          </a:p>
        </p:txBody>
      </p:sp>
      <p:sp>
        <p:nvSpPr>
          <p:cNvPr id="32" name="Textfeld 31">
            <a:extLst>
              <a:ext uri="{FF2B5EF4-FFF2-40B4-BE49-F238E27FC236}">
                <a16:creationId xmlns:a16="http://schemas.microsoft.com/office/drawing/2014/main" id="{9B7EB46C-A6CA-A1E4-BCC2-4DEDA35994EF}"/>
              </a:ext>
            </a:extLst>
          </p:cNvPr>
          <p:cNvSpPr txBox="1"/>
          <p:nvPr/>
        </p:nvSpPr>
        <p:spPr>
          <a:xfrm>
            <a:off x="897472" y="4440372"/>
            <a:ext cx="2295728" cy="369332"/>
          </a:xfrm>
          <a:prstGeom prst="rect">
            <a:avLst/>
          </a:prstGeom>
          <a:solidFill>
            <a:srgbClr val="92D050"/>
          </a:solidFill>
        </p:spPr>
        <p:txBody>
          <a:bodyPr wrap="square" rtlCol="0">
            <a:spAutoFit/>
          </a:bodyPr>
          <a:lstStyle>
            <a:defPPr>
              <a:defRPr lang="de-DE"/>
            </a:defPPr>
            <a:lvl1pPr>
              <a:defRPr/>
            </a:lvl1pPr>
          </a:lstStyle>
          <a:p>
            <a:pPr algn="ctr"/>
            <a:r>
              <a:rPr lang="de-DE"/>
              <a:t>explicated</a:t>
            </a:r>
          </a:p>
        </p:txBody>
      </p:sp>
      <p:sp>
        <p:nvSpPr>
          <p:cNvPr id="33" name="Textfeld 32">
            <a:extLst>
              <a:ext uri="{FF2B5EF4-FFF2-40B4-BE49-F238E27FC236}">
                <a16:creationId xmlns:a16="http://schemas.microsoft.com/office/drawing/2014/main" id="{903D0E59-6407-081B-2AD7-EC92D337D772}"/>
              </a:ext>
            </a:extLst>
          </p:cNvPr>
          <p:cNvSpPr txBox="1"/>
          <p:nvPr/>
        </p:nvSpPr>
        <p:spPr>
          <a:xfrm>
            <a:off x="3965494" y="5192698"/>
            <a:ext cx="842481" cy="369332"/>
          </a:xfrm>
          <a:prstGeom prst="rect">
            <a:avLst/>
          </a:prstGeom>
          <a:noFill/>
        </p:spPr>
        <p:txBody>
          <a:bodyPr wrap="square" rtlCol="0">
            <a:spAutoFit/>
          </a:bodyPr>
          <a:lstStyle/>
          <a:p>
            <a:r>
              <a:rPr lang="de-DE" i="1">
                <a:solidFill>
                  <a:schemeClr val="accent1"/>
                </a:solidFill>
              </a:rPr>
              <a:t>canis</a:t>
            </a:r>
          </a:p>
        </p:txBody>
      </p:sp>
      <p:sp>
        <p:nvSpPr>
          <p:cNvPr id="34" name="Textfeld 33">
            <a:extLst>
              <a:ext uri="{FF2B5EF4-FFF2-40B4-BE49-F238E27FC236}">
                <a16:creationId xmlns:a16="http://schemas.microsoft.com/office/drawing/2014/main" id="{9512AE17-E689-3642-8A88-63E5134AFE8C}"/>
              </a:ext>
            </a:extLst>
          </p:cNvPr>
          <p:cNvSpPr txBox="1"/>
          <p:nvPr/>
        </p:nvSpPr>
        <p:spPr>
          <a:xfrm>
            <a:off x="10506693" y="5192698"/>
            <a:ext cx="842481" cy="369332"/>
          </a:xfrm>
          <a:prstGeom prst="rect">
            <a:avLst/>
          </a:prstGeom>
          <a:noFill/>
        </p:spPr>
        <p:txBody>
          <a:bodyPr wrap="square" rtlCol="0">
            <a:spAutoFit/>
          </a:bodyPr>
          <a:lstStyle/>
          <a:p>
            <a:r>
              <a:rPr lang="de-DE" i="1">
                <a:solidFill>
                  <a:schemeClr val="accent1"/>
                </a:solidFill>
              </a:rPr>
              <a:t>Hund</a:t>
            </a:r>
          </a:p>
        </p:txBody>
      </p:sp>
      <p:sp>
        <p:nvSpPr>
          <p:cNvPr id="35" name="Textfeld 34">
            <a:extLst>
              <a:ext uri="{FF2B5EF4-FFF2-40B4-BE49-F238E27FC236}">
                <a16:creationId xmlns:a16="http://schemas.microsoft.com/office/drawing/2014/main" id="{A750B224-CD36-F36D-DF23-59ED921FF4A5}"/>
              </a:ext>
            </a:extLst>
          </p:cNvPr>
          <p:cNvSpPr txBox="1"/>
          <p:nvPr/>
        </p:nvSpPr>
        <p:spPr>
          <a:xfrm>
            <a:off x="6162223" y="4365129"/>
            <a:ext cx="2990222" cy="1169551"/>
          </a:xfrm>
          <a:prstGeom prst="rect">
            <a:avLst/>
          </a:prstGeom>
          <a:noFill/>
        </p:spPr>
        <p:txBody>
          <a:bodyPr wrap="square">
            <a:spAutoFit/>
          </a:bodyPr>
          <a:lstStyle/>
          <a:p>
            <a:pPr algn="ctr"/>
            <a:r>
              <a:rPr lang="en-US" sz="1400">
                <a:solidFill>
                  <a:srgbClr val="FF0000"/>
                </a:solidFill>
                <a:latin typeface="Aptos" panose="020B0004020202020204" pitchFamily="34" charset="0"/>
                <a:ea typeface="Aptos" panose="020B0004020202020204" pitchFamily="34" charset="0"/>
                <a:cs typeface="Times New Roman" panose="02020603050405020304" pitchFamily="18" charset="0"/>
              </a:rPr>
              <a:t>FOUR-LEGGED </a:t>
            </a:r>
            <a:r>
              <a:rPr lang="en-US" sz="1400">
                <a:solidFill>
                  <a:srgbClr val="FF0000"/>
                </a:solidFill>
                <a:effectLst/>
                <a:latin typeface="Aptos" panose="020B0004020202020204" pitchFamily="34" charset="0"/>
                <a:ea typeface="Aptos" panose="020B0004020202020204" pitchFamily="34" charset="0"/>
                <a:cs typeface="Times New Roman" panose="02020603050405020304" pitchFamily="18" charset="0"/>
              </a:rPr>
              <a:t>ANIMAL WITH FUR OF VARIOUS COLORS, OF A SPECIFIC RANGE OF SIZE, KNOWN AS MAN'S BEST FRIEND, AND COMMONLY KEPT AS A PET</a:t>
            </a:r>
            <a:endParaRPr lang="de-DE" sz="1400">
              <a:solidFill>
                <a:srgbClr val="FF0000"/>
              </a:solidFill>
            </a:endParaRPr>
          </a:p>
        </p:txBody>
      </p:sp>
      <p:pic>
        <p:nvPicPr>
          <p:cNvPr id="36" name="Grafik 35">
            <a:extLst>
              <a:ext uri="{FF2B5EF4-FFF2-40B4-BE49-F238E27FC236}">
                <a16:creationId xmlns:a16="http://schemas.microsoft.com/office/drawing/2014/main" id="{BC0494D1-2B65-0FE1-53CC-2F4492A726E0}"/>
              </a:ext>
            </a:extLst>
          </p:cNvPr>
          <p:cNvPicPr>
            <a:picLocks noChangeAspect="1"/>
          </p:cNvPicPr>
          <p:nvPr/>
        </p:nvPicPr>
        <p:blipFill>
          <a:blip r:embed="rId3"/>
          <a:stretch>
            <a:fillRect/>
          </a:stretch>
        </p:blipFill>
        <p:spPr>
          <a:xfrm>
            <a:off x="7187429" y="5534680"/>
            <a:ext cx="968688" cy="968688"/>
          </a:xfrm>
          <a:prstGeom prst="rect">
            <a:avLst/>
          </a:prstGeom>
        </p:spPr>
      </p:pic>
      <p:cxnSp>
        <p:nvCxnSpPr>
          <p:cNvPr id="38" name="Gerader Verbinder 37">
            <a:extLst>
              <a:ext uri="{FF2B5EF4-FFF2-40B4-BE49-F238E27FC236}">
                <a16:creationId xmlns:a16="http://schemas.microsoft.com/office/drawing/2014/main" id="{E8B0AD89-B93D-75EA-C353-13B9725EA792}"/>
              </a:ext>
            </a:extLst>
          </p:cNvPr>
          <p:cNvCxnSpPr/>
          <p:nvPr/>
        </p:nvCxnSpPr>
        <p:spPr>
          <a:xfrm>
            <a:off x="0" y="3862681"/>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Pfeil: 180-Grad 38">
            <a:extLst>
              <a:ext uri="{FF2B5EF4-FFF2-40B4-BE49-F238E27FC236}">
                <a16:creationId xmlns:a16="http://schemas.microsoft.com/office/drawing/2014/main" id="{EB13A211-BF8B-BE58-2003-9D4B50A50215}"/>
              </a:ext>
            </a:extLst>
          </p:cNvPr>
          <p:cNvSpPr/>
          <p:nvPr/>
        </p:nvSpPr>
        <p:spPr>
          <a:xfrm>
            <a:off x="4201908" y="4055066"/>
            <a:ext cx="6693070" cy="1071677"/>
          </a:xfrm>
          <a:prstGeom prst="uturnArrow">
            <a:avLst>
              <a:gd name="adj1" fmla="val 25000"/>
              <a:gd name="adj2" fmla="val 5661"/>
              <a:gd name="adj3" fmla="val 9991"/>
              <a:gd name="adj4" fmla="val 43750"/>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0" name="Gerade Verbindung mit Pfeil 39">
            <a:extLst>
              <a:ext uri="{FF2B5EF4-FFF2-40B4-BE49-F238E27FC236}">
                <a16:creationId xmlns:a16="http://schemas.microsoft.com/office/drawing/2014/main" id="{6D796552-6D61-E949-172C-CFB9C137A666}"/>
              </a:ext>
            </a:extLst>
          </p:cNvPr>
          <p:cNvCxnSpPr>
            <a:cxnSpLocks/>
          </p:cNvCxnSpPr>
          <p:nvPr/>
        </p:nvCxnSpPr>
        <p:spPr>
          <a:xfrm>
            <a:off x="4585775" y="5377364"/>
            <a:ext cx="15726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35F5AD3-8D7E-AD60-7FAA-AE620C26339D}"/>
              </a:ext>
            </a:extLst>
          </p:cNvPr>
          <p:cNvCxnSpPr>
            <a:cxnSpLocks/>
            <a:stCxn id="34" idx="1"/>
          </p:cNvCxnSpPr>
          <p:nvPr/>
        </p:nvCxnSpPr>
        <p:spPr>
          <a:xfrm flipH="1">
            <a:off x="9152445" y="5377364"/>
            <a:ext cx="13542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094FBF62-2959-27B3-DAE2-E69936643124}"/>
              </a:ext>
            </a:extLst>
          </p:cNvPr>
          <p:cNvSpPr txBox="1"/>
          <p:nvPr/>
        </p:nvSpPr>
        <p:spPr>
          <a:xfrm>
            <a:off x="10473737" y="6134036"/>
            <a:ext cx="842481" cy="369332"/>
          </a:xfrm>
          <a:prstGeom prst="rect">
            <a:avLst/>
          </a:prstGeom>
          <a:noFill/>
        </p:spPr>
        <p:txBody>
          <a:bodyPr wrap="square" rtlCol="0">
            <a:spAutoFit/>
          </a:bodyPr>
          <a:lstStyle/>
          <a:p>
            <a:pPr algn="ctr"/>
            <a:r>
              <a:rPr lang="de-DE">
                <a:solidFill>
                  <a:schemeClr val="accent1"/>
                </a:solidFill>
              </a:rPr>
              <a:t>Word</a:t>
            </a:r>
          </a:p>
        </p:txBody>
      </p:sp>
      <p:sp>
        <p:nvSpPr>
          <p:cNvPr id="49" name="Textfeld 48">
            <a:extLst>
              <a:ext uri="{FF2B5EF4-FFF2-40B4-BE49-F238E27FC236}">
                <a16:creationId xmlns:a16="http://schemas.microsoft.com/office/drawing/2014/main" id="{C8FC9CAC-9454-159A-5D69-35A27B627589}"/>
              </a:ext>
            </a:extLst>
          </p:cNvPr>
          <p:cNvSpPr txBox="1"/>
          <p:nvPr/>
        </p:nvSpPr>
        <p:spPr>
          <a:xfrm>
            <a:off x="3907068" y="6138682"/>
            <a:ext cx="842481" cy="369332"/>
          </a:xfrm>
          <a:prstGeom prst="rect">
            <a:avLst/>
          </a:prstGeom>
          <a:noFill/>
        </p:spPr>
        <p:txBody>
          <a:bodyPr wrap="square" rtlCol="0">
            <a:spAutoFit/>
          </a:bodyPr>
          <a:lstStyle/>
          <a:p>
            <a:pPr algn="ctr"/>
            <a:r>
              <a:rPr lang="de-DE">
                <a:solidFill>
                  <a:schemeClr val="accent1"/>
                </a:solidFill>
              </a:rPr>
              <a:t>Word</a:t>
            </a:r>
          </a:p>
        </p:txBody>
      </p:sp>
      <p:cxnSp>
        <p:nvCxnSpPr>
          <p:cNvPr id="50" name="Gerade Verbindung mit Pfeil 49">
            <a:extLst>
              <a:ext uri="{FF2B5EF4-FFF2-40B4-BE49-F238E27FC236}">
                <a16:creationId xmlns:a16="http://schemas.microsoft.com/office/drawing/2014/main" id="{F1A02647-473B-B327-C29C-92532124EB7A}"/>
              </a:ext>
            </a:extLst>
          </p:cNvPr>
          <p:cNvCxnSpPr>
            <a:cxnSpLocks/>
            <a:stCxn id="49" idx="0"/>
          </p:cNvCxnSpPr>
          <p:nvPr/>
        </p:nvCxnSpPr>
        <p:spPr>
          <a:xfrm flipV="1">
            <a:off x="4328309" y="5509624"/>
            <a:ext cx="0" cy="629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3A4F3B06-F6AC-FFAB-B363-A186D6797D6A}"/>
              </a:ext>
            </a:extLst>
          </p:cNvPr>
          <p:cNvCxnSpPr>
            <a:cxnSpLocks/>
          </p:cNvCxnSpPr>
          <p:nvPr/>
        </p:nvCxnSpPr>
        <p:spPr>
          <a:xfrm flipV="1">
            <a:off x="10894977" y="5534680"/>
            <a:ext cx="0" cy="629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feld 54">
            <a:extLst>
              <a:ext uri="{FF2B5EF4-FFF2-40B4-BE49-F238E27FC236}">
                <a16:creationId xmlns:a16="http://schemas.microsoft.com/office/drawing/2014/main" id="{6FB4FDAD-F5F4-0A86-48AD-E1BCFAA25FF8}"/>
              </a:ext>
            </a:extLst>
          </p:cNvPr>
          <p:cNvSpPr txBox="1"/>
          <p:nvPr/>
        </p:nvSpPr>
        <p:spPr>
          <a:xfrm>
            <a:off x="7042029" y="6488668"/>
            <a:ext cx="1230609" cy="369332"/>
          </a:xfrm>
          <a:prstGeom prst="rect">
            <a:avLst/>
          </a:prstGeom>
          <a:noFill/>
        </p:spPr>
        <p:txBody>
          <a:bodyPr wrap="square" rtlCol="0">
            <a:spAutoFit/>
          </a:bodyPr>
          <a:lstStyle/>
          <a:p>
            <a:pPr algn="ctr"/>
            <a:r>
              <a:rPr lang="de-DE">
                <a:solidFill>
                  <a:srgbClr val="FF0000"/>
                </a:solidFill>
              </a:rPr>
              <a:t>CONCEPT</a:t>
            </a:r>
          </a:p>
        </p:txBody>
      </p:sp>
      <p:sp>
        <p:nvSpPr>
          <p:cNvPr id="7" name="Datumsplatzhalter 6">
            <a:extLst>
              <a:ext uri="{FF2B5EF4-FFF2-40B4-BE49-F238E27FC236}">
                <a16:creationId xmlns:a16="http://schemas.microsoft.com/office/drawing/2014/main" id="{869458C0-90E2-DAE4-4A39-4548946BC62D}"/>
              </a:ext>
            </a:extLst>
          </p:cNvPr>
          <p:cNvSpPr>
            <a:spLocks noGrp="1"/>
          </p:cNvSpPr>
          <p:nvPr>
            <p:ph type="dt" sz="half" idx="10"/>
          </p:nvPr>
        </p:nvSpPr>
        <p:spPr/>
        <p:txBody>
          <a:bodyPr/>
          <a:lstStyle/>
          <a:p>
            <a:r>
              <a:rPr lang="de-DE"/>
              <a:t>3/18/2025</a:t>
            </a:r>
          </a:p>
        </p:txBody>
      </p:sp>
      <p:sp>
        <p:nvSpPr>
          <p:cNvPr id="8" name="Fußzeilenplatzhalter 7">
            <a:extLst>
              <a:ext uri="{FF2B5EF4-FFF2-40B4-BE49-F238E27FC236}">
                <a16:creationId xmlns:a16="http://schemas.microsoft.com/office/drawing/2014/main" id="{96B082A8-6B82-E432-9718-EA12AA062A74}"/>
              </a:ext>
            </a:extLst>
          </p:cNvPr>
          <p:cNvSpPr>
            <a:spLocks noGrp="1"/>
          </p:cNvSpPr>
          <p:nvPr>
            <p:ph type="ftr" sz="quarter" idx="11"/>
          </p:nvPr>
        </p:nvSpPr>
        <p:spPr/>
        <p:txBody>
          <a:bodyPr/>
          <a:lstStyle/>
          <a:p>
            <a:r>
              <a:rPr lang="en-US"/>
              <a:t>CC BY-SA Stephan Lücke 2025</a:t>
            </a:r>
            <a:endParaRPr lang="de-DE"/>
          </a:p>
        </p:txBody>
      </p:sp>
      <p:sp>
        <p:nvSpPr>
          <p:cNvPr id="11" name="Foliennummernplatzhalter 10">
            <a:extLst>
              <a:ext uri="{FF2B5EF4-FFF2-40B4-BE49-F238E27FC236}">
                <a16:creationId xmlns:a16="http://schemas.microsoft.com/office/drawing/2014/main" id="{848AE4EE-0F85-E63B-252F-E2308C73E5E0}"/>
              </a:ext>
            </a:extLst>
          </p:cNvPr>
          <p:cNvSpPr>
            <a:spLocks noGrp="1"/>
          </p:cNvSpPr>
          <p:nvPr>
            <p:ph type="sldNum" sz="quarter" idx="12"/>
          </p:nvPr>
        </p:nvSpPr>
        <p:spPr/>
        <p:txBody>
          <a:bodyPr/>
          <a:lstStyle/>
          <a:p>
            <a:fld id="{B12A0FE2-0F95-48AD-8B8A-D89010465CD4}" type="slidenum">
              <a:rPr lang="de-DE" smtClean="0"/>
              <a:t>3</a:t>
            </a:fld>
            <a:endParaRPr lang="de-DE"/>
          </a:p>
        </p:txBody>
      </p:sp>
      <p:grpSp>
        <p:nvGrpSpPr>
          <p:cNvPr id="13" name="Gruppieren 12">
            <a:extLst>
              <a:ext uri="{FF2B5EF4-FFF2-40B4-BE49-F238E27FC236}">
                <a16:creationId xmlns:a16="http://schemas.microsoft.com/office/drawing/2014/main" id="{4E2B20D5-4EED-D79C-CBE0-4CB645F4F62C}"/>
              </a:ext>
            </a:extLst>
          </p:cNvPr>
          <p:cNvGrpSpPr/>
          <p:nvPr/>
        </p:nvGrpSpPr>
        <p:grpSpPr>
          <a:xfrm>
            <a:off x="2444884" y="294188"/>
            <a:ext cx="7756003" cy="754749"/>
            <a:chOff x="2521295" y="139532"/>
            <a:chExt cx="7756003" cy="754749"/>
          </a:xfrm>
        </p:grpSpPr>
        <p:sp>
          <p:nvSpPr>
            <p:cNvPr id="20" name="Sechseck 19">
              <a:extLst>
                <a:ext uri="{FF2B5EF4-FFF2-40B4-BE49-F238E27FC236}">
                  <a16:creationId xmlns:a16="http://schemas.microsoft.com/office/drawing/2014/main" id="{ED3EBE4B-5FD9-61F6-FEBA-7E09AA3E8A95}"/>
                </a:ext>
              </a:extLst>
            </p:cNvPr>
            <p:cNvSpPr/>
            <p:nvPr/>
          </p:nvSpPr>
          <p:spPr>
            <a:xfrm rot="19800480">
              <a:off x="2559405" y="215283"/>
              <a:ext cx="649657" cy="560049"/>
            </a:xfrm>
            <a:prstGeom prst="hexagon">
              <a:avLst>
                <a:gd name="adj" fmla="val 28642"/>
                <a:gd name="vf" fmla="val 115470"/>
              </a:avLst>
            </a:prstGeom>
            <a:solidFill>
              <a:schemeClr val="bg1"/>
            </a:solidFill>
            <a:ln w="9525">
              <a:solidFill>
                <a:schemeClr val="bg2">
                  <a:lumMod val="50000"/>
                </a:schemeClr>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7A0F6D9-2C62-EA28-D691-BF49CD5DCA50}"/>
                </a:ext>
              </a:extLst>
            </p:cNvPr>
            <p:cNvSpPr/>
            <p:nvPr/>
          </p:nvSpPr>
          <p:spPr>
            <a:xfrm>
              <a:off x="3100060" y="150343"/>
              <a:ext cx="7060849" cy="711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EDF1411F-6E45-53DD-3E63-F33BDF1D517E}"/>
                </a:ext>
              </a:extLst>
            </p:cNvPr>
            <p:cNvGrpSpPr/>
            <p:nvPr/>
          </p:nvGrpSpPr>
          <p:grpSpPr>
            <a:xfrm>
              <a:off x="2521295" y="139532"/>
              <a:ext cx="7639615" cy="754749"/>
              <a:chOff x="2521295" y="139532"/>
              <a:chExt cx="7639615" cy="754749"/>
            </a:xfrm>
          </p:grpSpPr>
          <p:sp>
            <p:nvSpPr>
              <p:cNvPr id="25" name="Sechseck 24">
                <a:extLst>
                  <a:ext uri="{FF2B5EF4-FFF2-40B4-BE49-F238E27FC236}">
                    <a16:creationId xmlns:a16="http://schemas.microsoft.com/office/drawing/2014/main" id="{DEF787D2-5694-6FD1-7343-055FB788B0A7}"/>
                  </a:ext>
                </a:extLst>
              </p:cNvPr>
              <p:cNvSpPr/>
              <p:nvPr/>
            </p:nvSpPr>
            <p:spPr>
              <a:xfrm rot="19800480">
                <a:off x="2521295" y="193792"/>
                <a:ext cx="754390" cy="650336"/>
              </a:xfrm>
              <a:prstGeom prst="hexagon">
                <a:avLst>
                  <a:gd name="adj" fmla="val 28642"/>
                  <a:gd name="vf" fmla="val 115470"/>
                </a:avLst>
              </a:prstGeom>
              <a:solidFill>
                <a:schemeClr val="bg2">
                  <a:lumMod val="75000"/>
                </a:schemeClr>
              </a:solidFill>
              <a:ln w="76200">
                <a:solidFill>
                  <a:srgbClr val="76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F004E393-A1A0-9C9F-1B0E-DF737C0473F1}"/>
                  </a:ext>
                </a:extLst>
              </p:cNvPr>
              <p:cNvCxnSpPr>
                <a:cxnSpLocks/>
              </p:cNvCxnSpPr>
              <p:nvPr/>
            </p:nvCxnSpPr>
            <p:spPr>
              <a:xfrm>
                <a:off x="8786781" y="894281"/>
                <a:ext cx="537028"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77FBD35-3231-87FF-C251-6CB70AAF9F6D}"/>
                  </a:ext>
                </a:extLst>
              </p:cNvPr>
              <p:cNvCxnSpPr>
                <a:cxnSpLocks/>
              </p:cNvCxnSpPr>
              <p:nvPr/>
            </p:nvCxnSpPr>
            <p:spPr>
              <a:xfrm>
                <a:off x="9561083" y="894281"/>
                <a:ext cx="213982"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FD4EB15B-B37B-13B6-AC36-4C2C95325391}"/>
                  </a:ext>
                </a:extLst>
              </p:cNvPr>
              <p:cNvCxnSpPr>
                <a:cxnSpLocks/>
              </p:cNvCxnSpPr>
              <p:nvPr/>
            </p:nvCxnSpPr>
            <p:spPr>
              <a:xfrm>
                <a:off x="9997343" y="894281"/>
                <a:ext cx="16356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007BB283-91B6-4D73-0896-6FD7A0CF017A}"/>
                  </a:ext>
                </a:extLst>
              </p:cNvPr>
              <p:cNvGrpSpPr/>
              <p:nvPr/>
            </p:nvGrpSpPr>
            <p:grpSpPr>
              <a:xfrm>
                <a:off x="2938902" y="139532"/>
                <a:ext cx="7222007" cy="0"/>
                <a:chOff x="3175763" y="144379"/>
                <a:chExt cx="7150497" cy="0"/>
              </a:xfrm>
            </p:grpSpPr>
            <p:cxnSp>
              <p:nvCxnSpPr>
                <p:cNvPr id="30" name="Gerader Verbinder 29">
                  <a:extLst>
                    <a:ext uri="{FF2B5EF4-FFF2-40B4-BE49-F238E27FC236}">
                      <a16:creationId xmlns:a16="http://schemas.microsoft.com/office/drawing/2014/main" id="{E4D51BDB-E9D1-64EC-98FE-03CD3C82835A}"/>
                    </a:ext>
                  </a:extLst>
                </p:cNvPr>
                <p:cNvCxnSpPr>
                  <a:cxnSpLocks/>
                </p:cNvCxnSpPr>
                <p:nvPr/>
              </p:nvCxnSpPr>
              <p:spPr>
                <a:xfrm>
                  <a:off x="3819713" y="144379"/>
                  <a:ext cx="6506547" cy="0"/>
                </a:xfrm>
                <a:prstGeom prst="line">
                  <a:avLst/>
                </a:prstGeom>
                <a:ln w="889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D2011423-4A88-803C-2351-2BCC2CA5C9E7}"/>
                    </a:ext>
                  </a:extLst>
                </p:cNvPr>
                <p:cNvCxnSpPr>
                  <a:cxnSpLocks/>
                </p:cNvCxnSpPr>
                <p:nvPr/>
              </p:nvCxnSpPr>
              <p:spPr>
                <a:xfrm>
                  <a:off x="3175763" y="144379"/>
                  <a:ext cx="614389" cy="0"/>
                </a:xfrm>
                <a:prstGeom prst="line">
                  <a:avLst/>
                </a:prstGeom>
                <a:ln w="88900" cap="sq">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7" name="Gerader Verbinder 16">
              <a:extLst>
                <a:ext uri="{FF2B5EF4-FFF2-40B4-BE49-F238E27FC236}">
                  <a16:creationId xmlns:a16="http://schemas.microsoft.com/office/drawing/2014/main" id="{FAC4920B-F441-2471-74DE-6C12BCC06DD7}"/>
                </a:ext>
              </a:extLst>
            </p:cNvPr>
            <p:cNvCxnSpPr>
              <a:cxnSpLocks/>
            </p:cNvCxnSpPr>
            <p:nvPr/>
          </p:nvCxnSpPr>
          <p:spPr>
            <a:xfrm>
              <a:off x="2917125" y="888503"/>
              <a:ext cx="561365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2E3AEABD-3767-AC2E-3F3C-03EAC762F59C}"/>
                </a:ext>
              </a:extLst>
            </p:cNvPr>
            <p:cNvSpPr txBox="1"/>
            <p:nvPr/>
          </p:nvSpPr>
          <p:spPr>
            <a:xfrm>
              <a:off x="3268218" y="402321"/>
              <a:ext cx="7009080" cy="461665"/>
            </a:xfrm>
            <a:prstGeom prst="rect">
              <a:avLst/>
            </a:prstGeom>
            <a:noFill/>
            <a:ln w="28575">
              <a:noFill/>
            </a:ln>
          </p:spPr>
          <p:txBody>
            <a:bodyPr wrap="square" rtlCol="0">
              <a:spAutoFit/>
            </a:bodyPr>
            <a:lstStyle/>
            <a:p>
              <a:r>
                <a:rPr lang="de-DE" sz="2400"/>
                <a:t>Words and CONCEPTS</a:t>
              </a:r>
            </a:p>
          </p:txBody>
        </p:sp>
        <p:sp>
          <p:nvSpPr>
            <p:cNvPr id="23" name="Textfeld 22">
              <a:extLst>
                <a:ext uri="{FF2B5EF4-FFF2-40B4-BE49-F238E27FC236}">
                  <a16:creationId xmlns:a16="http://schemas.microsoft.com/office/drawing/2014/main" id="{9E2C9D37-D404-BC3B-B163-07080E7498E9}"/>
                </a:ext>
              </a:extLst>
            </p:cNvPr>
            <p:cNvSpPr txBox="1"/>
            <p:nvPr/>
          </p:nvSpPr>
          <p:spPr>
            <a:xfrm>
              <a:off x="2705307" y="203437"/>
              <a:ext cx="386366" cy="584775"/>
            </a:xfrm>
            <a:prstGeom prst="rect">
              <a:avLst/>
            </a:prstGeom>
            <a:noFill/>
            <a:effectLst>
              <a:glow rad="177800">
                <a:schemeClr val="accent1">
                  <a:satMod val="175000"/>
                  <a:alpha val="40000"/>
                </a:schemeClr>
              </a:glow>
            </a:effectLst>
          </p:spPr>
          <p:txBody>
            <a:bodyPr wrap="square" rtlCol="0">
              <a:spAutoFit/>
            </a:bodyPr>
            <a:lstStyle/>
            <a:p>
              <a:pPr algn="ctr"/>
              <a:r>
                <a:rPr lang="de-DE" sz="3200" b="1">
                  <a:solidFill>
                    <a:schemeClr val="bg1"/>
                  </a:solidFill>
                </a:rPr>
                <a:t>3</a:t>
              </a:r>
            </a:p>
          </p:txBody>
        </p:sp>
      </p:grpSp>
    </p:spTree>
    <p:extLst>
      <p:ext uri="{BB962C8B-B14F-4D97-AF65-F5344CB8AC3E}">
        <p14:creationId xmlns:p14="http://schemas.microsoft.com/office/powerpoint/2010/main" val="231383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28FE8-C9A7-00F1-817A-57F6ED477E27}"/>
            </a:ext>
          </a:extLst>
        </p:cNvPr>
        <p:cNvGrpSpPr/>
        <p:nvPr/>
      </p:nvGrpSpPr>
      <p:grpSpPr>
        <a:xfrm>
          <a:off x="0" y="0"/>
          <a:ext cx="0" cy="0"/>
          <a:chOff x="0" y="0"/>
          <a:chExt cx="0" cy="0"/>
        </a:xfrm>
      </p:grpSpPr>
      <p:sp>
        <p:nvSpPr>
          <p:cNvPr id="3" name="Rechteck 2">
            <a:extLst>
              <a:ext uri="{FF2B5EF4-FFF2-40B4-BE49-F238E27FC236}">
                <a16:creationId xmlns:a16="http://schemas.microsoft.com/office/drawing/2014/main" id="{4BA052C5-6AE9-41A1-123F-74E527ED90CC}"/>
              </a:ext>
            </a:extLst>
          </p:cNvPr>
          <p:cNvSpPr/>
          <p:nvPr/>
        </p:nvSpPr>
        <p:spPr>
          <a:xfrm>
            <a:off x="3466370" y="2445839"/>
            <a:ext cx="5690329" cy="26774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Form 26">
            <a:extLst>
              <a:ext uri="{FF2B5EF4-FFF2-40B4-BE49-F238E27FC236}">
                <a16:creationId xmlns:a16="http://schemas.microsoft.com/office/drawing/2014/main" id="{EBE99B01-DCDD-6C21-3804-49E9A271DB91}"/>
              </a:ext>
            </a:extLst>
          </p:cNvPr>
          <p:cNvSpPr/>
          <p:nvPr/>
        </p:nvSpPr>
        <p:spPr>
          <a:xfrm>
            <a:off x="1280136" y="1193801"/>
            <a:ext cx="9621882" cy="5162550"/>
          </a:xfrm>
          <a:custGeom>
            <a:avLst/>
            <a:gdLst>
              <a:gd name="connsiteX0" fmla="*/ 1917043 w 9631729"/>
              <a:gd name="connsiteY0" fmla="*/ 1237556 h 5477281"/>
              <a:gd name="connsiteX1" fmla="*/ 1917043 w 9631729"/>
              <a:gd name="connsiteY1" fmla="*/ 4237999 h 5477281"/>
              <a:gd name="connsiteX2" fmla="*/ 8106373 w 9631729"/>
              <a:gd name="connsiteY2" fmla="*/ 4237999 h 5477281"/>
              <a:gd name="connsiteX3" fmla="*/ 8106373 w 9631729"/>
              <a:gd name="connsiteY3" fmla="*/ 1237556 h 5477281"/>
              <a:gd name="connsiteX4" fmla="*/ 0 w 9631729"/>
              <a:gd name="connsiteY4" fmla="*/ 0 h 5477281"/>
              <a:gd name="connsiteX5" fmla="*/ 9631729 w 9631729"/>
              <a:gd name="connsiteY5" fmla="*/ 0 h 5477281"/>
              <a:gd name="connsiteX6" fmla="*/ 9631729 w 9631729"/>
              <a:gd name="connsiteY6" fmla="*/ 5477281 h 5477281"/>
              <a:gd name="connsiteX7" fmla="*/ 0 w 9631729"/>
              <a:gd name="connsiteY7" fmla="*/ 5477281 h 54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1729" h="5477281">
                <a:moveTo>
                  <a:pt x="1917043" y="1237556"/>
                </a:moveTo>
                <a:lnTo>
                  <a:pt x="1917043" y="4237999"/>
                </a:lnTo>
                <a:lnTo>
                  <a:pt x="8106373" y="4237999"/>
                </a:lnTo>
                <a:lnTo>
                  <a:pt x="8106373" y="1237556"/>
                </a:lnTo>
                <a:close/>
                <a:moveTo>
                  <a:pt x="0" y="0"/>
                </a:moveTo>
                <a:lnTo>
                  <a:pt x="9631729" y="0"/>
                </a:lnTo>
                <a:lnTo>
                  <a:pt x="9631729" y="5477281"/>
                </a:lnTo>
                <a:lnTo>
                  <a:pt x="0" y="5477281"/>
                </a:lnTo>
                <a:close/>
              </a:path>
            </a:pathLst>
          </a:custGeom>
          <a:solidFill>
            <a:schemeClr val="bg2"/>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extfeld 1">
            <a:extLst>
              <a:ext uri="{FF2B5EF4-FFF2-40B4-BE49-F238E27FC236}">
                <a16:creationId xmlns:a16="http://schemas.microsoft.com/office/drawing/2014/main" id="{5EA0CDAF-3D8D-B274-00E9-5EA60DFD2F47}"/>
              </a:ext>
            </a:extLst>
          </p:cNvPr>
          <p:cNvSpPr txBox="1"/>
          <p:nvPr/>
        </p:nvSpPr>
        <p:spPr>
          <a:xfrm>
            <a:off x="1473467" y="5627100"/>
            <a:ext cx="1337099" cy="369332"/>
          </a:xfrm>
          <a:prstGeom prst="rect">
            <a:avLst/>
          </a:prstGeom>
          <a:noFill/>
        </p:spPr>
        <p:txBody>
          <a:bodyPr wrap="square" rtlCol="0">
            <a:spAutoFit/>
          </a:bodyPr>
          <a:lstStyle/>
          <a:p>
            <a:r>
              <a:rPr lang="de-DE"/>
              <a:t>engl.</a:t>
            </a:r>
            <a:r>
              <a:rPr lang="de-DE" i="1"/>
              <a:t> </a:t>
            </a:r>
            <a:r>
              <a:rPr lang="de-DE" i="1">
                <a:solidFill>
                  <a:schemeClr val="accent1"/>
                </a:solidFill>
              </a:rPr>
              <a:t>hound</a:t>
            </a:r>
          </a:p>
        </p:txBody>
      </p:sp>
      <p:sp>
        <p:nvSpPr>
          <p:cNvPr id="11" name="Textfeld 10">
            <a:extLst>
              <a:ext uri="{FF2B5EF4-FFF2-40B4-BE49-F238E27FC236}">
                <a16:creationId xmlns:a16="http://schemas.microsoft.com/office/drawing/2014/main" id="{FCF9B87D-CCF3-333E-6B7F-34723B1BB19C}"/>
              </a:ext>
            </a:extLst>
          </p:cNvPr>
          <p:cNvSpPr txBox="1"/>
          <p:nvPr/>
        </p:nvSpPr>
        <p:spPr>
          <a:xfrm>
            <a:off x="7619601" y="1364131"/>
            <a:ext cx="1051788" cy="369332"/>
          </a:xfrm>
          <a:prstGeom prst="rect">
            <a:avLst/>
          </a:prstGeom>
          <a:noFill/>
        </p:spPr>
        <p:txBody>
          <a:bodyPr wrap="square" rtlCol="0">
            <a:spAutoFit/>
          </a:bodyPr>
          <a:lstStyle/>
          <a:p>
            <a:r>
              <a:rPr lang="de-DE"/>
              <a:t>fr.</a:t>
            </a:r>
            <a:r>
              <a:rPr lang="de-DE" i="1"/>
              <a:t> </a:t>
            </a:r>
            <a:r>
              <a:rPr lang="de-DE" i="1">
                <a:solidFill>
                  <a:schemeClr val="accent1"/>
                </a:solidFill>
              </a:rPr>
              <a:t>chien</a:t>
            </a:r>
          </a:p>
        </p:txBody>
      </p:sp>
      <p:pic>
        <p:nvPicPr>
          <p:cNvPr id="22" name="Grafik 21">
            <a:extLst>
              <a:ext uri="{FF2B5EF4-FFF2-40B4-BE49-F238E27FC236}">
                <a16:creationId xmlns:a16="http://schemas.microsoft.com/office/drawing/2014/main" id="{2EC2CE3C-4CA6-EB54-5A28-0786500A4C39}"/>
              </a:ext>
            </a:extLst>
          </p:cNvPr>
          <p:cNvPicPr>
            <a:picLocks noChangeAspect="1"/>
          </p:cNvPicPr>
          <p:nvPr/>
        </p:nvPicPr>
        <p:blipFill>
          <a:blip r:embed="rId3"/>
          <a:stretch>
            <a:fillRect/>
          </a:stretch>
        </p:blipFill>
        <p:spPr>
          <a:xfrm>
            <a:off x="5892916" y="3915371"/>
            <a:ext cx="926872" cy="926872"/>
          </a:xfrm>
          <a:prstGeom prst="rect">
            <a:avLst/>
          </a:prstGeom>
          <a:ln>
            <a:solidFill>
              <a:schemeClr val="tx1"/>
            </a:solidFill>
          </a:ln>
        </p:spPr>
      </p:pic>
      <p:sp>
        <p:nvSpPr>
          <p:cNvPr id="46" name="Textfeld 45">
            <a:extLst>
              <a:ext uri="{FF2B5EF4-FFF2-40B4-BE49-F238E27FC236}">
                <a16:creationId xmlns:a16="http://schemas.microsoft.com/office/drawing/2014/main" id="{BA681601-AD0B-BBA0-8E1A-F772D4383B15}"/>
              </a:ext>
            </a:extLst>
          </p:cNvPr>
          <p:cNvSpPr txBox="1"/>
          <p:nvPr/>
        </p:nvSpPr>
        <p:spPr>
          <a:xfrm>
            <a:off x="1280135" y="1839359"/>
            <a:ext cx="1379139" cy="369332"/>
          </a:xfrm>
          <a:prstGeom prst="rect">
            <a:avLst/>
          </a:prstGeom>
          <a:noFill/>
        </p:spPr>
        <p:txBody>
          <a:bodyPr wrap="square" rtlCol="0">
            <a:spAutoFit/>
          </a:bodyPr>
          <a:lstStyle/>
          <a:p>
            <a:r>
              <a:rPr lang="de-DE"/>
              <a:t>germ. </a:t>
            </a:r>
            <a:r>
              <a:rPr lang="de-DE" i="1">
                <a:solidFill>
                  <a:schemeClr val="accent1"/>
                </a:solidFill>
              </a:rPr>
              <a:t>Hund</a:t>
            </a:r>
          </a:p>
        </p:txBody>
      </p:sp>
      <p:sp>
        <p:nvSpPr>
          <p:cNvPr id="49" name="Textfeld 48">
            <a:extLst>
              <a:ext uri="{FF2B5EF4-FFF2-40B4-BE49-F238E27FC236}">
                <a16:creationId xmlns:a16="http://schemas.microsoft.com/office/drawing/2014/main" id="{BB2D4126-37B4-AAD9-F73D-43E9101DB333}"/>
              </a:ext>
            </a:extLst>
          </p:cNvPr>
          <p:cNvSpPr txBox="1"/>
          <p:nvPr/>
        </p:nvSpPr>
        <p:spPr>
          <a:xfrm>
            <a:off x="10013658" y="4107918"/>
            <a:ext cx="898206" cy="369332"/>
          </a:xfrm>
          <a:prstGeom prst="rect">
            <a:avLst/>
          </a:prstGeom>
          <a:noFill/>
        </p:spPr>
        <p:txBody>
          <a:bodyPr wrap="square" rtlCol="0">
            <a:spAutoFit/>
          </a:bodyPr>
          <a:lstStyle/>
          <a:p>
            <a:r>
              <a:rPr lang="de-DE"/>
              <a:t>it.</a:t>
            </a:r>
            <a:r>
              <a:rPr lang="de-DE" i="1"/>
              <a:t> </a:t>
            </a:r>
            <a:r>
              <a:rPr lang="de-DE" i="1">
                <a:solidFill>
                  <a:schemeClr val="accent1"/>
                </a:solidFill>
              </a:rPr>
              <a:t>cane</a:t>
            </a:r>
          </a:p>
        </p:txBody>
      </p:sp>
      <p:cxnSp>
        <p:nvCxnSpPr>
          <p:cNvPr id="6" name="Gerade Verbindung mit Pfeil 5">
            <a:extLst>
              <a:ext uri="{FF2B5EF4-FFF2-40B4-BE49-F238E27FC236}">
                <a16:creationId xmlns:a16="http://schemas.microsoft.com/office/drawing/2014/main" id="{3D5F059A-797D-51C6-8CEB-565D7AC2D95D}"/>
              </a:ext>
            </a:extLst>
          </p:cNvPr>
          <p:cNvCxnSpPr>
            <a:cxnSpLocks/>
          </p:cNvCxnSpPr>
          <p:nvPr/>
        </p:nvCxnSpPr>
        <p:spPr>
          <a:xfrm flipH="1">
            <a:off x="7136991" y="1661165"/>
            <a:ext cx="501488" cy="784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674F10C2-6A84-A0F6-8A8D-B43FA2B4130E}"/>
              </a:ext>
            </a:extLst>
          </p:cNvPr>
          <p:cNvSpPr txBox="1"/>
          <p:nvPr/>
        </p:nvSpPr>
        <p:spPr>
          <a:xfrm>
            <a:off x="10059537" y="6005209"/>
            <a:ext cx="842481" cy="369332"/>
          </a:xfrm>
          <a:prstGeom prst="rect">
            <a:avLst/>
          </a:prstGeom>
          <a:noFill/>
        </p:spPr>
        <p:txBody>
          <a:bodyPr wrap="square" rtlCol="0">
            <a:spAutoFit/>
          </a:bodyPr>
          <a:lstStyle/>
          <a:p>
            <a:pPr algn="ctr"/>
            <a:r>
              <a:rPr lang="de-DE" i="1">
                <a:solidFill>
                  <a:schemeClr val="accent1"/>
                </a:solidFill>
              </a:rPr>
              <a:t>Words</a:t>
            </a:r>
          </a:p>
        </p:txBody>
      </p:sp>
      <p:cxnSp>
        <p:nvCxnSpPr>
          <p:cNvPr id="12" name="Gerade Verbindung mit Pfeil 11">
            <a:extLst>
              <a:ext uri="{FF2B5EF4-FFF2-40B4-BE49-F238E27FC236}">
                <a16:creationId xmlns:a16="http://schemas.microsoft.com/office/drawing/2014/main" id="{F624FDF2-88BB-FE8A-61C7-497F3DD76FBA}"/>
              </a:ext>
            </a:extLst>
          </p:cNvPr>
          <p:cNvCxnSpPr>
            <a:cxnSpLocks/>
          </p:cNvCxnSpPr>
          <p:nvPr/>
        </p:nvCxnSpPr>
        <p:spPr>
          <a:xfrm>
            <a:off x="2476321" y="2134206"/>
            <a:ext cx="990049" cy="7444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8D97539-1770-79BA-8547-FC237EA0D375}"/>
              </a:ext>
            </a:extLst>
          </p:cNvPr>
          <p:cNvSpPr txBox="1"/>
          <p:nvPr/>
        </p:nvSpPr>
        <p:spPr>
          <a:xfrm>
            <a:off x="4392686" y="2957405"/>
            <a:ext cx="3927333" cy="954107"/>
          </a:xfrm>
          <a:prstGeom prst="rect">
            <a:avLst/>
          </a:prstGeom>
          <a:noFill/>
        </p:spPr>
        <p:txBody>
          <a:bodyPr wrap="square">
            <a:spAutoFit/>
          </a:bodyPr>
          <a:lstStyle/>
          <a:p>
            <a:pPr algn="ctr"/>
            <a:r>
              <a:rPr lang="en-US" sz="1400">
                <a:solidFill>
                  <a:srgbClr val="FF0000"/>
                </a:solidFill>
                <a:effectLst/>
                <a:latin typeface="Aptos" panose="020B0004020202020204" pitchFamily="34" charset="0"/>
                <a:ea typeface="Aptos" panose="020B0004020202020204" pitchFamily="34" charset="0"/>
                <a:cs typeface="Times New Roman" panose="02020603050405020304" pitchFamily="18" charset="0"/>
              </a:rPr>
              <a:t>ANIMAL WITH FOUR LEGS, A FUR OF VARIOUS COLOR, OF A SPECIFIC RANGE OF SIZE, AND KNOWN AS MAN'S BEST FRIEND, REGULARLY HELD AS A PET</a:t>
            </a:r>
            <a:endParaRPr lang="de-DE" sz="1400">
              <a:solidFill>
                <a:srgbClr val="FF0000"/>
              </a:solidFill>
            </a:endParaRPr>
          </a:p>
        </p:txBody>
      </p:sp>
      <p:sp>
        <p:nvSpPr>
          <p:cNvPr id="14" name="Textfeld 13">
            <a:extLst>
              <a:ext uri="{FF2B5EF4-FFF2-40B4-BE49-F238E27FC236}">
                <a16:creationId xmlns:a16="http://schemas.microsoft.com/office/drawing/2014/main" id="{5CD69EB4-6313-B602-3D6E-0789A47BE0D4}"/>
              </a:ext>
            </a:extLst>
          </p:cNvPr>
          <p:cNvSpPr txBox="1"/>
          <p:nvPr/>
        </p:nvSpPr>
        <p:spPr>
          <a:xfrm>
            <a:off x="7485928" y="5978093"/>
            <a:ext cx="1379939" cy="369332"/>
          </a:xfrm>
          <a:prstGeom prst="rect">
            <a:avLst/>
          </a:prstGeom>
          <a:noFill/>
        </p:spPr>
        <p:txBody>
          <a:bodyPr wrap="square" rtlCol="0">
            <a:spAutoFit/>
          </a:bodyPr>
          <a:lstStyle/>
          <a:p>
            <a:r>
              <a:rPr lang="de-DE"/>
              <a:t>lat.</a:t>
            </a:r>
            <a:r>
              <a:rPr lang="de-DE" i="1"/>
              <a:t> </a:t>
            </a:r>
            <a:r>
              <a:rPr lang="de-DE" i="1">
                <a:solidFill>
                  <a:schemeClr val="accent1"/>
                </a:solidFill>
              </a:rPr>
              <a:t>canis</a:t>
            </a:r>
          </a:p>
        </p:txBody>
      </p:sp>
      <p:sp>
        <p:nvSpPr>
          <p:cNvPr id="18" name="Textfeld 17">
            <a:extLst>
              <a:ext uri="{FF2B5EF4-FFF2-40B4-BE49-F238E27FC236}">
                <a16:creationId xmlns:a16="http://schemas.microsoft.com/office/drawing/2014/main" id="{3F0B2062-97DC-8FB3-C4D9-868B54C2F185}"/>
              </a:ext>
            </a:extLst>
          </p:cNvPr>
          <p:cNvSpPr txBox="1"/>
          <p:nvPr/>
        </p:nvSpPr>
        <p:spPr>
          <a:xfrm>
            <a:off x="3423512" y="2548706"/>
            <a:ext cx="1230609" cy="369332"/>
          </a:xfrm>
          <a:prstGeom prst="rect">
            <a:avLst/>
          </a:prstGeom>
          <a:noFill/>
        </p:spPr>
        <p:txBody>
          <a:bodyPr wrap="square" rtlCol="0">
            <a:spAutoFit/>
          </a:bodyPr>
          <a:lstStyle/>
          <a:p>
            <a:pPr algn="ctr"/>
            <a:r>
              <a:rPr lang="de-DE">
                <a:solidFill>
                  <a:srgbClr val="FF0000"/>
                </a:solidFill>
              </a:rPr>
              <a:t>CONCEPT</a:t>
            </a:r>
          </a:p>
        </p:txBody>
      </p:sp>
      <p:cxnSp>
        <p:nvCxnSpPr>
          <p:cNvPr id="28" name="Gerade Verbindung mit Pfeil 27">
            <a:extLst>
              <a:ext uri="{FF2B5EF4-FFF2-40B4-BE49-F238E27FC236}">
                <a16:creationId xmlns:a16="http://schemas.microsoft.com/office/drawing/2014/main" id="{77178B4C-2FFE-6510-4977-DBE1AD3585C8}"/>
              </a:ext>
            </a:extLst>
          </p:cNvPr>
          <p:cNvCxnSpPr>
            <a:cxnSpLocks/>
          </p:cNvCxnSpPr>
          <p:nvPr/>
        </p:nvCxnSpPr>
        <p:spPr>
          <a:xfrm flipV="1">
            <a:off x="2402732" y="4842243"/>
            <a:ext cx="1063638" cy="866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F3838668-9546-5B07-D77F-5ED02B6FC8BF}"/>
              </a:ext>
            </a:extLst>
          </p:cNvPr>
          <p:cNvCxnSpPr>
            <a:cxnSpLocks/>
          </p:cNvCxnSpPr>
          <p:nvPr/>
        </p:nvCxnSpPr>
        <p:spPr>
          <a:xfrm flipH="1" flipV="1">
            <a:off x="7420628" y="5098894"/>
            <a:ext cx="580746" cy="9361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159CCFE8-05C4-6830-BDD6-2E4752D91D16}"/>
              </a:ext>
            </a:extLst>
          </p:cNvPr>
          <p:cNvCxnSpPr>
            <a:cxnSpLocks/>
            <a:endCxn id="3" idx="3"/>
          </p:cNvCxnSpPr>
          <p:nvPr/>
        </p:nvCxnSpPr>
        <p:spPr>
          <a:xfrm flipH="1" flipV="1">
            <a:off x="9156699" y="3784586"/>
            <a:ext cx="902838" cy="407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B0BF993E-2F1C-CDD0-8FFF-184DDA246C46}"/>
              </a:ext>
            </a:extLst>
          </p:cNvPr>
          <p:cNvSpPr txBox="1"/>
          <p:nvPr/>
        </p:nvSpPr>
        <p:spPr>
          <a:xfrm>
            <a:off x="1544101" y="3635147"/>
            <a:ext cx="1302470" cy="646331"/>
          </a:xfrm>
          <a:prstGeom prst="rect">
            <a:avLst/>
          </a:prstGeom>
          <a:noFill/>
        </p:spPr>
        <p:txBody>
          <a:bodyPr wrap="square">
            <a:spAutoFit/>
          </a:bodyPr>
          <a:lstStyle/>
          <a:p>
            <a:pPr algn="ctr"/>
            <a:r>
              <a:rPr lang="de-DE"/>
              <a:t>germanic </a:t>
            </a:r>
            <a:r>
              <a:rPr lang="de-DE" i="1"/>
              <a:t>*</a:t>
            </a:r>
            <a:r>
              <a:rPr lang="de-DE" i="1">
                <a:solidFill>
                  <a:schemeClr val="accent1"/>
                </a:solidFill>
              </a:rPr>
              <a:t>hundaz</a:t>
            </a:r>
          </a:p>
        </p:txBody>
      </p:sp>
      <p:sp>
        <p:nvSpPr>
          <p:cNvPr id="7" name="Textfeld 6">
            <a:extLst>
              <a:ext uri="{FF2B5EF4-FFF2-40B4-BE49-F238E27FC236}">
                <a16:creationId xmlns:a16="http://schemas.microsoft.com/office/drawing/2014/main" id="{F78B222A-CDD5-2D90-AEE7-133B293DF258}"/>
              </a:ext>
            </a:extLst>
          </p:cNvPr>
          <p:cNvSpPr txBox="1"/>
          <p:nvPr/>
        </p:nvSpPr>
        <p:spPr>
          <a:xfrm>
            <a:off x="3500535" y="5811766"/>
            <a:ext cx="1379939" cy="369332"/>
          </a:xfrm>
          <a:prstGeom prst="rect">
            <a:avLst/>
          </a:prstGeom>
          <a:noFill/>
        </p:spPr>
        <p:txBody>
          <a:bodyPr wrap="square" rtlCol="0">
            <a:spAutoFit/>
          </a:bodyPr>
          <a:lstStyle/>
          <a:p>
            <a:r>
              <a:rPr lang="de-DE"/>
              <a:t>engl.</a:t>
            </a:r>
            <a:r>
              <a:rPr lang="de-DE" i="1"/>
              <a:t> </a:t>
            </a:r>
            <a:r>
              <a:rPr lang="de-DE" i="1">
                <a:solidFill>
                  <a:schemeClr val="accent1"/>
                </a:solidFill>
              </a:rPr>
              <a:t>dog</a:t>
            </a:r>
          </a:p>
        </p:txBody>
      </p:sp>
      <p:cxnSp>
        <p:nvCxnSpPr>
          <p:cNvPr id="13" name="Gerade Verbindung mit Pfeil 12">
            <a:extLst>
              <a:ext uri="{FF2B5EF4-FFF2-40B4-BE49-F238E27FC236}">
                <a16:creationId xmlns:a16="http://schemas.microsoft.com/office/drawing/2014/main" id="{DFEB9DF2-0E9B-14E1-D0E9-97BA6721B61C}"/>
              </a:ext>
            </a:extLst>
          </p:cNvPr>
          <p:cNvCxnSpPr>
            <a:cxnSpLocks/>
          </p:cNvCxnSpPr>
          <p:nvPr/>
        </p:nvCxnSpPr>
        <p:spPr>
          <a:xfrm>
            <a:off x="1963963" y="4255277"/>
            <a:ext cx="312309" cy="1453393"/>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7446E373-626F-CD67-B61D-AF9234E5A150}"/>
              </a:ext>
            </a:extLst>
          </p:cNvPr>
          <p:cNvCxnSpPr>
            <a:cxnSpLocks/>
          </p:cNvCxnSpPr>
          <p:nvPr/>
        </p:nvCxnSpPr>
        <p:spPr>
          <a:xfrm flipV="1">
            <a:off x="1963963" y="2208691"/>
            <a:ext cx="152397" cy="1522753"/>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CD63608-2E98-28C5-6DD2-9EDF8BE612E8}"/>
              </a:ext>
            </a:extLst>
          </p:cNvPr>
          <p:cNvCxnSpPr>
            <a:cxnSpLocks/>
          </p:cNvCxnSpPr>
          <p:nvPr/>
        </p:nvCxnSpPr>
        <p:spPr>
          <a:xfrm flipV="1">
            <a:off x="4280170" y="5098894"/>
            <a:ext cx="227414" cy="8252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CEBBBBA2-BFD5-511F-EACF-A05A5A05E96C}"/>
              </a:ext>
            </a:extLst>
          </p:cNvPr>
          <p:cNvCxnSpPr>
            <a:cxnSpLocks/>
            <a:stCxn id="14" idx="0"/>
          </p:cNvCxnSpPr>
          <p:nvPr/>
        </p:nvCxnSpPr>
        <p:spPr>
          <a:xfrm flipV="1">
            <a:off x="8175898" y="4375230"/>
            <a:ext cx="2229743" cy="1602863"/>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6F8BC57-8802-A34B-2911-60BB874B9727}"/>
              </a:ext>
            </a:extLst>
          </p:cNvPr>
          <p:cNvCxnSpPr>
            <a:cxnSpLocks/>
            <a:stCxn id="14" idx="0"/>
            <a:endCxn id="11" idx="2"/>
          </p:cNvCxnSpPr>
          <p:nvPr/>
        </p:nvCxnSpPr>
        <p:spPr>
          <a:xfrm flipH="1" flipV="1">
            <a:off x="8145495" y="1733463"/>
            <a:ext cx="30403" cy="4244630"/>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Datumsplatzhalter 53">
            <a:extLst>
              <a:ext uri="{FF2B5EF4-FFF2-40B4-BE49-F238E27FC236}">
                <a16:creationId xmlns:a16="http://schemas.microsoft.com/office/drawing/2014/main" id="{5E4A6210-BE97-1BBC-1D62-49EF44AFF186}"/>
              </a:ext>
            </a:extLst>
          </p:cNvPr>
          <p:cNvSpPr>
            <a:spLocks noGrp="1"/>
          </p:cNvSpPr>
          <p:nvPr>
            <p:ph type="dt" sz="half" idx="10"/>
          </p:nvPr>
        </p:nvSpPr>
        <p:spPr/>
        <p:txBody>
          <a:bodyPr/>
          <a:lstStyle/>
          <a:p>
            <a:r>
              <a:rPr lang="de-DE"/>
              <a:t>3/18/2025</a:t>
            </a:r>
          </a:p>
        </p:txBody>
      </p:sp>
      <p:sp>
        <p:nvSpPr>
          <p:cNvPr id="55" name="Fußzeilenplatzhalter 54">
            <a:extLst>
              <a:ext uri="{FF2B5EF4-FFF2-40B4-BE49-F238E27FC236}">
                <a16:creationId xmlns:a16="http://schemas.microsoft.com/office/drawing/2014/main" id="{CF4A2D78-BD4D-858C-34E8-2C7C8959612E}"/>
              </a:ext>
            </a:extLst>
          </p:cNvPr>
          <p:cNvSpPr>
            <a:spLocks noGrp="1"/>
          </p:cNvSpPr>
          <p:nvPr>
            <p:ph type="ftr" sz="quarter" idx="11"/>
          </p:nvPr>
        </p:nvSpPr>
        <p:spPr/>
        <p:txBody>
          <a:bodyPr/>
          <a:lstStyle/>
          <a:p>
            <a:r>
              <a:rPr lang="en-US"/>
              <a:t>CC BY-SA Stephan Lücke 2025</a:t>
            </a:r>
            <a:endParaRPr lang="de-DE"/>
          </a:p>
        </p:txBody>
      </p:sp>
      <p:sp>
        <p:nvSpPr>
          <p:cNvPr id="56" name="Foliennummernplatzhalter 55">
            <a:extLst>
              <a:ext uri="{FF2B5EF4-FFF2-40B4-BE49-F238E27FC236}">
                <a16:creationId xmlns:a16="http://schemas.microsoft.com/office/drawing/2014/main" id="{C1171BA4-3D7C-57EB-F9E4-EC74D540A88B}"/>
              </a:ext>
            </a:extLst>
          </p:cNvPr>
          <p:cNvSpPr>
            <a:spLocks noGrp="1"/>
          </p:cNvSpPr>
          <p:nvPr>
            <p:ph type="sldNum" sz="quarter" idx="12"/>
          </p:nvPr>
        </p:nvSpPr>
        <p:spPr/>
        <p:txBody>
          <a:bodyPr/>
          <a:lstStyle/>
          <a:p>
            <a:fld id="{B12A0FE2-0F95-48AD-8B8A-D89010465CD4}" type="slidenum">
              <a:rPr lang="de-DE" smtClean="0"/>
              <a:t>4</a:t>
            </a:fld>
            <a:endParaRPr lang="de-DE"/>
          </a:p>
        </p:txBody>
      </p:sp>
      <p:grpSp>
        <p:nvGrpSpPr>
          <p:cNvPr id="16" name="Gruppieren 15">
            <a:extLst>
              <a:ext uri="{FF2B5EF4-FFF2-40B4-BE49-F238E27FC236}">
                <a16:creationId xmlns:a16="http://schemas.microsoft.com/office/drawing/2014/main" id="{CACC9545-B38C-82E1-C0AC-1ECB2DB99949}"/>
              </a:ext>
            </a:extLst>
          </p:cNvPr>
          <p:cNvGrpSpPr/>
          <p:nvPr/>
        </p:nvGrpSpPr>
        <p:grpSpPr>
          <a:xfrm>
            <a:off x="2444884" y="294188"/>
            <a:ext cx="7756003" cy="754749"/>
            <a:chOff x="2521295" y="139532"/>
            <a:chExt cx="7756003" cy="754749"/>
          </a:xfrm>
        </p:grpSpPr>
        <p:sp>
          <p:nvSpPr>
            <p:cNvPr id="17" name="Sechseck 16">
              <a:extLst>
                <a:ext uri="{FF2B5EF4-FFF2-40B4-BE49-F238E27FC236}">
                  <a16:creationId xmlns:a16="http://schemas.microsoft.com/office/drawing/2014/main" id="{1E02BE4F-8119-6EE9-4BE2-1C021A0B747C}"/>
                </a:ext>
              </a:extLst>
            </p:cNvPr>
            <p:cNvSpPr/>
            <p:nvPr/>
          </p:nvSpPr>
          <p:spPr>
            <a:xfrm rot="19800480">
              <a:off x="2559405" y="215283"/>
              <a:ext cx="649657" cy="560049"/>
            </a:xfrm>
            <a:prstGeom prst="hexagon">
              <a:avLst>
                <a:gd name="adj" fmla="val 28642"/>
                <a:gd name="vf" fmla="val 115470"/>
              </a:avLst>
            </a:prstGeom>
            <a:solidFill>
              <a:schemeClr val="bg1"/>
            </a:solidFill>
            <a:ln w="9525">
              <a:solidFill>
                <a:schemeClr val="bg2">
                  <a:lumMod val="50000"/>
                </a:schemeClr>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4CB8E399-44C7-F054-1A21-90751D99EFCC}"/>
                </a:ext>
              </a:extLst>
            </p:cNvPr>
            <p:cNvSpPr/>
            <p:nvPr/>
          </p:nvSpPr>
          <p:spPr>
            <a:xfrm>
              <a:off x="3100060" y="150343"/>
              <a:ext cx="7060849" cy="711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FE278518-F6C2-72A3-0549-574D1DBB7BFC}"/>
                </a:ext>
              </a:extLst>
            </p:cNvPr>
            <p:cNvGrpSpPr/>
            <p:nvPr/>
          </p:nvGrpSpPr>
          <p:grpSpPr>
            <a:xfrm>
              <a:off x="2521295" y="139532"/>
              <a:ext cx="7639615" cy="754749"/>
              <a:chOff x="2521295" y="139532"/>
              <a:chExt cx="7639615" cy="754749"/>
            </a:xfrm>
          </p:grpSpPr>
          <p:sp>
            <p:nvSpPr>
              <p:cNvPr id="25" name="Sechseck 24">
                <a:extLst>
                  <a:ext uri="{FF2B5EF4-FFF2-40B4-BE49-F238E27FC236}">
                    <a16:creationId xmlns:a16="http://schemas.microsoft.com/office/drawing/2014/main" id="{7392CB07-1201-EB37-48FF-052ABF2D4475}"/>
                  </a:ext>
                </a:extLst>
              </p:cNvPr>
              <p:cNvSpPr/>
              <p:nvPr/>
            </p:nvSpPr>
            <p:spPr>
              <a:xfrm rot="19800480">
                <a:off x="2521295" y="193792"/>
                <a:ext cx="754390" cy="650336"/>
              </a:xfrm>
              <a:prstGeom prst="hexagon">
                <a:avLst>
                  <a:gd name="adj" fmla="val 28642"/>
                  <a:gd name="vf" fmla="val 115470"/>
                </a:avLst>
              </a:prstGeom>
              <a:solidFill>
                <a:schemeClr val="bg2">
                  <a:lumMod val="75000"/>
                </a:schemeClr>
              </a:solidFill>
              <a:ln w="76200">
                <a:solidFill>
                  <a:srgbClr val="76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6B64E718-B6B6-7D18-2A8E-B54D8D68DA1C}"/>
                  </a:ext>
                </a:extLst>
              </p:cNvPr>
              <p:cNvCxnSpPr>
                <a:cxnSpLocks/>
              </p:cNvCxnSpPr>
              <p:nvPr/>
            </p:nvCxnSpPr>
            <p:spPr>
              <a:xfrm>
                <a:off x="8786781" y="894281"/>
                <a:ext cx="537028"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C84C21A-C30D-5BD6-04C9-3493D862BF69}"/>
                  </a:ext>
                </a:extLst>
              </p:cNvPr>
              <p:cNvCxnSpPr>
                <a:cxnSpLocks/>
              </p:cNvCxnSpPr>
              <p:nvPr/>
            </p:nvCxnSpPr>
            <p:spPr>
              <a:xfrm>
                <a:off x="9561083" y="894281"/>
                <a:ext cx="213982"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940AC6A7-C0DA-DA01-7641-732B02F78CB0}"/>
                  </a:ext>
                </a:extLst>
              </p:cNvPr>
              <p:cNvCxnSpPr>
                <a:cxnSpLocks/>
              </p:cNvCxnSpPr>
              <p:nvPr/>
            </p:nvCxnSpPr>
            <p:spPr>
              <a:xfrm>
                <a:off x="9997343" y="894281"/>
                <a:ext cx="16356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CFCE67D-D6DF-8399-21E3-D4338BAFA2EE}"/>
                  </a:ext>
                </a:extLst>
              </p:cNvPr>
              <p:cNvGrpSpPr/>
              <p:nvPr/>
            </p:nvGrpSpPr>
            <p:grpSpPr>
              <a:xfrm>
                <a:off x="2938902" y="139532"/>
                <a:ext cx="7222007" cy="0"/>
                <a:chOff x="3175763" y="144379"/>
                <a:chExt cx="7150497" cy="0"/>
              </a:xfrm>
            </p:grpSpPr>
            <p:cxnSp>
              <p:nvCxnSpPr>
                <p:cNvPr id="35" name="Gerader Verbinder 34">
                  <a:extLst>
                    <a:ext uri="{FF2B5EF4-FFF2-40B4-BE49-F238E27FC236}">
                      <a16:creationId xmlns:a16="http://schemas.microsoft.com/office/drawing/2014/main" id="{C51803B4-B24D-01C0-7D9F-E1DE4DAD8D3E}"/>
                    </a:ext>
                  </a:extLst>
                </p:cNvPr>
                <p:cNvCxnSpPr>
                  <a:cxnSpLocks/>
                </p:cNvCxnSpPr>
                <p:nvPr/>
              </p:nvCxnSpPr>
              <p:spPr>
                <a:xfrm>
                  <a:off x="3819713" y="144379"/>
                  <a:ext cx="6506547" cy="0"/>
                </a:xfrm>
                <a:prstGeom prst="line">
                  <a:avLst/>
                </a:prstGeom>
                <a:ln w="889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31309A2-2B2E-99BA-8C07-4C26DE110F34}"/>
                    </a:ext>
                  </a:extLst>
                </p:cNvPr>
                <p:cNvCxnSpPr>
                  <a:cxnSpLocks/>
                </p:cNvCxnSpPr>
                <p:nvPr/>
              </p:nvCxnSpPr>
              <p:spPr>
                <a:xfrm>
                  <a:off x="3175763" y="144379"/>
                  <a:ext cx="614389" cy="0"/>
                </a:xfrm>
                <a:prstGeom prst="line">
                  <a:avLst/>
                </a:prstGeom>
                <a:ln w="88900" cap="sq">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1" name="Gerader Verbinder 20">
              <a:extLst>
                <a:ext uri="{FF2B5EF4-FFF2-40B4-BE49-F238E27FC236}">
                  <a16:creationId xmlns:a16="http://schemas.microsoft.com/office/drawing/2014/main" id="{233281AE-6E31-EA17-220D-2A325C8157ED}"/>
                </a:ext>
              </a:extLst>
            </p:cNvPr>
            <p:cNvCxnSpPr>
              <a:cxnSpLocks/>
            </p:cNvCxnSpPr>
            <p:nvPr/>
          </p:nvCxnSpPr>
          <p:spPr>
            <a:xfrm>
              <a:off x="2917125" y="888503"/>
              <a:ext cx="561365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EAD7346B-7B3A-221A-036B-69024E6891B9}"/>
                </a:ext>
              </a:extLst>
            </p:cNvPr>
            <p:cNvSpPr txBox="1"/>
            <p:nvPr/>
          </p:nvSpPr>
          <p:spPr>
            <a:xfrm>
              <a:off x="3268218" y="402321"/>
              <a:ext cx="7009080" cy="461665"/>
            </a:xfrm>
            <a:prstGeom prst="rect">
              <a:avLst/>
            </a:prstGeom>
            <a:noFill/>
            <a:ln w="28575">
              <a:noFill/>
            </a:ln>
          </p:spPr>
          <p:txBody>
            <a:bodyPr wrap="square" rtlCol="0">
              <a:spAutoFit/>
            </a:bodyPr>
            <a:lstStyle/>
            <a:p>
              <a:r>
                <a:rPr lang="de-DE" sz="2400"/>
                <a:t>… and relationships</a:t>
              </a:r>
            </a:p>
          </p:txBody>
        </p:sp>
        <p:sp>
          <p:nvSpPr>
            <p:cNvPr id="24" name="Textfeld 23">
              <a:extLst>
                <a:ext uri="{FF2B5EF4-FFF2-40B4-BE49-F238E27FC236}">
                  <a16:creationId xmlns:a16="http://schemas.microsoft.com/office/drawing/2014/main" id="{7164A131-0942-9380-18FB-B829A58FF4A9}"/>
                </a:ext>
              </a:extLst>
            </p:cNvPr>
            <p:cNvSpPr txBox="1"/>
            <p:nvPr/>
          </p:nvSpPr>
          <p:spPr>
            <a:xfrm>
              <a:off x="2692607" y="203437"/>
              <a:ext cx="386366" cy="584775"/>
            </a:xfrm>
            <a:prstGeom prst="rect">
              <a:avLst/>
            </a:prstGeom>
            <a:noFill/>
            <a:effectLst>
              <a:glow rad="177800">
                <a:schemeClr val="accent1">
                  <a:satMod val="175000"/>
                  <a:alpha val="40000"/>
                </a:schemeClr>
              </a:glow>
            </a:effectLst>
          </p:spPr>
          <p:txBody>
            <a:bodyPr wrap="square" rtlCol="0">
              <a:spAutoFit/>
            </a:bodyPr>
            <a:lstStyle/>
            <a:p>
              <a:pPr algn="ctr"/>
              <a:r>
                <a:rPr lang="de-DE" sz="3200" b="1">
                  <a:solidFill>
                    <a:schemeClr val="bg1"/>
                  </a:solidFill>
                </a:rPr>
                <a:t>4</a:t>
              </a:r>
            </a:p>
          </p:txBody>
        </p:sp>
      </p:grpSp>
    </p:spTree>
    <p:extLst>
      <p:ext uri="{BB962C8B-B14F-4D97-AF65-F5344CB8AC3E}">
        <p14:creationId xmlns:p14="http://schemas.microsoft.com/office/powerpoint/2010/main" val="41556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34C4-E84B-2B41-85C5-BF2A03187E80}"/>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D53B1F9D-3F68-8E0E-26DA-C148BA2A7046}"/>
              </a:ext>
            </a:extLst>
          </p:cNvPr>
          <p:cNvSpPr txBox="1"/>
          <p:nvPr/>
        </p:nvSpPr>
        <p:spPr>
          <a:xfrm>
            <a:off x="2330566" y="4214898"/>
            <a:ext cx="1230609" cy="646331"/>
          </a:xfrm>
          <a:prstGeom prst="rect">
            <a:avLst/>
          </a:prstGeom>
          <a:noFill/>
        </p:spPr>
        <p:txBody>
          <a:bodyPr wrap="square" rtlCol="0">
            <a:spAutoFit/>
          </a:bodyPr>
          <a:lstStyle/>
          <a:p>
            <a:r>
              <a:rPr lang="de-DE">
                <a:solidFill>
                  <a:schemeClr val="accent1"/>
                </a:solidFill>
                <a:hlinkClick r:id="rId3">
                  <a:extLst>
                    <a:ext uri="{A12FA001-AC4F-418D-AE19-62706E023703}">
                      <ahyp:hlinkClr xmlns:ahyp="http://schemas.microsoft.com/office/drawing/2018/hyperlinkcolor" val="tx"/>
                    </a:ext>
                  </a:extLst>
                </a:hlinkClick>
              </a:rPr>
              <a:t>L1122</a:t>
            </a:r>
            <a:endParaRPr lang="de-DE">
              <a:solidFill>
                <a:schemeClr val="accent1"/>
              </a:solidFill>
            </a:endParaRPr>
          </a:p>
          <a:p>
            <a:r>
              <a:rPr lang="de-DE"/>
              <a:t>(</a:t>
            </a:r>
            <a:r>
              <a:rPr lang="de-DE" i="1">
                <a:solidFill>
                  <a:schemeClr val="accent1"/>
                </a:solidFill>
              </a:rPr>
              <a:t>dog</a:t>
            </a:r>
            <a:r>
              <a:rPr lang="de-DE"/>
              <a:t>)</a:t>
            </a:r>
          </a:p>
        </p:txBody>
      </p:sp>
      <p:sp>
        <p:nvSpPr>
          <p:cNvPr id="11" name="Textfeld 10">
            <a:extLst>
              <a:ext uri="{FF2B5EF4-FFF2-40B4-BE49-F238E27FC236}">
                <a16:creationId xmlns:a16="http://schemas.microsoft.com/office/drawing/2014/main" id="{3C3E2247-9D0B-8890-02C9-C448EC4F2523}"/>
              </a:ext>
            </a:extLst>
          </p:cNvPr>
          <p:cNvSpPr txBox="1"/>
          <p:nvPr/>
        </p:nvSpPr>
        <p:spPr>
          <a:xfrm>
            <a:off x="7968922" y="1337999"/>
            <a:ext cx="1051788" cy="646331"/>
          </a:xfrm>
          <a:prstGeom prst="rect">
            <a:avLst/>
          </a:prstGeom>
          <a:noFill/>
        </p:spPr>
        <p:txBody>
          <a:bodyPr wrap="square" rtlCol="0">
            <a:spAutoFit/>
          </a:bodyPr>
          <a:lstStyle/>
          <a:p>
            <a:r>
              <a:rPr lang="de-DE">
                <a:solidFill>
                  <a:schemeClr val="accent1"/>
                </a:solidFill>
                <a:hlinkClick r:id="rId4">
                  <a:extLst>
                    <a:ext uri="{A12FA001-AC4F-418D-AE19-62706E023703}">
                      <ahyp:hlinkClr xmlns:ahyp="http://schemas.microsoft.com/office/drawing/2018/hyperlinkcolor" val="tx"/>
                    </a:ext>
                  </a:extLst>
                </a:hlinkClick>
              </a:rPr>
              <a:t>L241</a:t>
            </a:r>
            <a:endParaRPr lang="de-DE">
              <a:solidFill>
                <a:schemeClr val="accent1"/>
              </a:solidFill>
            </a:endParaRPr>
          </a:p>
          <a:p>
            <a:r>
              <a:rPr lang="de-DE" i="1"/>
              <a:t>    </a:t>
            </a:r>
            <a:r>
              <a:rPr lang="de-DE"/>
              <a:t>(</a:t>
            </a:r>
            <a:r>
              <a:rPr lang="de-DE" i="1">
                <a:solidFill>
                  <a:schemeClr val="accent1"/>
                </a:solidFill>
              </a:rPr>
              <a:t>chien</a:t>
            </a:r>
            <a:r>
              <a:rPr lang="de-DE"/>
              <a:t>)</a:t>
            </a:r>
          </a:p>
        </p:txBody>
      </p:sp>
      <p:sp>
        <p:nvSpPr>
          <p:cNvPr id="46" name="Textfeld 45">
            <a:extLst>
              <a:ext uri="{FF2B5EF4-FFF2-40B4-BE49-F238E27FC236}">
                <a16:creationId xmlns:a16="http://schemas.microsoft.com/office/drawing/2014/main" id="{BA1A03CB-F541-0977-4FEE-FB0ABA06A4CF}"/>
              </a:ext>
            </a:extLst>
          </p:cNvPr>
          <p:cNvSpPr txBox="1"/>
          <p:nvPr/>
        </p:nvSpPr>
        <p:spPr>
          <a:xfrm>
            <a:off x="1025896" y="1783240"/>
            <a:ext cx="1230609" cy="646331"/>
          </a:xfrm>
          <a:prstGeom prst="rect">
            <a:avLst/>
          </a:prstGeom>
          <a:noFill/>
        </p:spPr>
        <p:txBody>
          <a:bodyPr wrap="square" rtlCol="0">
            <a:spAutoFit/>
          </a:bodyPr>
          <a:lstStyle/>
          <a:p>
            <a:r>
              <a:rPr lang="de-DE">
                <a:solidFill>
                  <a:schemeClr val="accent1"/>
                </a:solidFill>
                <a:hlinkClick r:id="rId5">
                  <a:extLst>
                    <a:ext uri="{A12FA001-AC4F-418D-AE19-62706E023703}">
                      <ahyp:hlinkClr xmlns:ahyp="http://schemas.microsoft.com/office/drawing/2018/hyperlinkcolor" val="tx"/>
                    </a:ext>
                  </a:extLst>
                </a:hlinkClick>
              </a:rPr>
              <a:t>L34727</a:t>
            </a:r>
            <a:endParaRPr lang="de-DE">
              <a:solidFill>
                <a:schemeClr val="accent1"/>
              </a:solidFill>
            </a:endParaRPr>
          </a:p>
          <a:p>
            <a:r>
              <a:rPr lang="de-DE"/>
              <a:t>(</a:t>
            </a:r>
            <a:r>
              <a:rPr lang="de-DE" i="1">
                <a:solidFill>
                  <a:schemeClr val="accent1"/>
                </a:solidFill>
              </a:rPr>
              <a:t>Hund</a:t>
            </a:r>
            <a:r>
              <a:rPr lang="de-DE"/>
              <a:t>)</a:t>
            </a:r>
          </a:p>
        </p:txBody>
      </p:sp>
      <p:sp>
        <p:nvSpPr>
          <p:cNvPr id="49" name="Textfeld 48">
            <a:extLst>
              <a:ext uri="{FF2B5EF4-FFF2-40B4-BE49-F238E27FC236}">
                <a16:creationId xmlns:a16="http://schemas.microsoft.com/office/drawing/2014/main" id="{2C25BF2B-1D35-7E84-3833-4A173554A932}"/>
              </a:ext>
            </a:extLst>
          </p:cNvPr>
          <p:cNvSpPr txBox="1"/>
          <p:nvPr/>
        </p:nvSpPr>
        <p:spPr>
          <a:xfrm>
            <a:off x="10013658" y="4107918"/>
            <a:ext cx="898206" cy="646331"/>
          </a:xfrm>
          <a:prstGeom prst="rect">
            <a:avLst/>
          </a:prstGeom>
          <a:noFill/>
        </p:spPr>
        <p:txBody>
          <a:bodyPr wrap="square" rtlCol="0">
            <a:spAutoFit/>
          </a:bodyPr>
          <a:lstStyle/>
          <a:p>
            <a:r>
              <a:rPr lang="de-DE">
                <a:solidFill>
                  <a:schemeClr val="accent1"/>
                </a:solidFill>
                <a:hlinkClick r:id="rId6">
                  <a:extLst>
                    <a:ext uri="{A12FA001-AC4F-418D-AE19-62706E023703}">
                      <ahyp:hlinkClr xmlns:ahyp="http://schemas.microsoft.com/office/drawing/2018/hyperlinkcolor" val="tx"/>
                    </a:ext>
                  </a:extLst>
                </a:hlinkClick>
              </a:rPr>
              <a:t>L7875</a:t>
            </a:r>
            <a:endParaRPr lang="de-DE">
              <a:solidFill>
                <a:schemeClr val="accent1"/>
              </a:solidFill>
            </a:endParaRPr>
          </a:p>
          <a:p>
            <a:r>
              <a:rPr lang="de-DE" i="1"/>
              <a:t>  </a:t>
            </a:r>
            <a:r>
              <a:rPr lang="de-DE"/>
              <a:t>(</a:t>
            </a:r>
            <a:r>
              <a:rPr lang="de-DE" i="1">
                <a:solidFill>
                  <a:schemeClr val="accent1"/>
                </a:solidFill>
              </a:rPr>
              <a:t>cane</a:t>
            </a:r>
            <a:r>
              <a:rPr lang="de-DE"/>
              <a:t>)</a:t>
            </a:r>
          </a:p>
        </p:txBody>
      </p:sp>
      <p:cxnSp>
        <p:nvCxnSpPr>
          <p:cNvPr id="6" name="Gerade Verbindung mit Pfeil 5">
            <a:extLst>
              <a:ext uri="{FF2B5EF4-FFF2-40B4-BE49-F238E27FC236}">
                <a16:creationId xmlns:a16="http://schemas.microsoft.com/office/drawing/2014/main" id="{5CFBFC97-1C05-ADBC-3639-384C7222DD9E}"/>
              </a:ext>
            </a:extLst>
          </p:cNvPr>
          <p:cNvCxnSpPr>
            <a:cxnSpLocks/>
            <a:stCxn id="11" idx="1"/>
          </p:cNvCxnSpPr>
          <p:nvPr/>
        </p:nvCxnSpPr>
        <p:spPr>
          <a:xfrm flipH="1">
            <a:off x="5153372" y="1661165"/>
            <a:ext cx="2815550" cy="19483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7D9ACDA6-587B-19AC-A63D-9D3F0374B6E2}"/>
              </a:ext>
            </a:extLst>
          </p:cNvPr>
          <p:cNvCxnSpPr>
            <a:cxnSpLocks/>
          </p:cNvCxnSpPr>
          <p:nvPr/>
        </p:nvCxnSpPr>
        <p:spPr>
          <a:xfrm>
            <a:off x="1894708" y="2152572"/>
            <a:ext cx="2803725" cy="1534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34DB00FF-FD6B-57C0-C3AF-B9C8AB65F65C}"/>
              </a:ext>
            </a:extLst>
          </p:cNvPr>
          <p:cNvSpPr txBox="1"/>
          <p:nvPr/>
        </p:nvSpPr>
        <p:spPr>
          <a:xfrm>
            <a:off x="4332353" y="3540606"/>
            <a:ext cx="1173136" cy="646331"/>
          </a:xfrm>
          <a:prstGeom prst="rect">
            <a:avLst/>
          </a:prstGeom>
          <a:noFill/>
        </p:spPr>
        <p:txBody>
          <a:bodyPr wrap="square" rtlCol="0">
            <a:spAutoFit/>
          </a:bodyPr>
          <a:lstStyle/>
          <a:p>
            <a:pPr algn="ctr"/>
            <a:r>
              <a:rPr lang="de-DE">
                <a:solidFill>
                  <a:srgbClr val="FF0000"/>
                </a:solidFill>
                <a:hlinkClick r:id="rId7">
                  <a:extLst>
                    <a:ext uri="{A12FA001-AC4F-418D-AE19-62706E023703}">
                      <ahyp:hlinkClr xmlns:ahyp="http://schemas.microsoft.com/office/drawing/2018/hyperlinkcolor" val="tx"/>
                    </a:ext>
                  </a:extLst>
                </a:hlinkClick>
              </a:rPr>
              <a:t>Q144</a:t>
            </a:r>
            <a:endParaRPr lang="de-DE">
              <a:solidFill>
                <a:srgbClr val="FF0000"/>
              </a:solidFill>
            </a:endParaRPr>
          </a:p>
          <a:p>
            <a:pPr algn="ctr"/>
            <a:r>
              <a:rPr lang="de-DE"/>
              <a:t>(</a:t>
            </a:r>
            <a:r>
              <a:rPr lang="de-DE">
                <a:solidFill>
                  <a:srgbClr val="FF0000"/>
                </a:solidFill>
              </a:rPr>
              <a:t>DOG</a:t>
            </a:r>
            <a:r>
              <a:rPr lang="de-DE"/>
              <a:t>)</a:t>
            </a:r>
          </a:p>
        </p:txBody>
      </p:sp>
      <p:sp>
        <p:nvSpPr>
          <p:cNvPr id="14" name="Textfeld 13">
            <a:extLst>
              <a:ext uri="{FF2B5EF4-FFF2-40B4-BE49-F238E27FC236}">
                <a16:creationId xmlns:a16="http://schemas.microsoft.com/office/drawing/2014/main" id="{22398F03-F0E8-FF93-EC31-6BCE7525D389}"/>
              </a:ext>
            </a:extLst>
          </p:cNvPr>
          <p:cNvSpPr txBox="1"/>
          <p:nvPr/>
        </p:nvSpPr>
        <p:spPr>
          <a:xfrm>
            <a:off x="7476421" y="5562645"/>
            <a:ext cx="1379939" cy="646331"/>
          </a:xfrm>
          <a:prstGeom prst="rect">
            <a:avLst/>
          </a:prstGeom>
          <a:noFill/>
        </p:spPr>
        <p:txBody>
          <a:bodyPr wrap="square" rtlCol="0">
            <a:spAutoFit/>
          </a:bodyPr>
          <a:lstStyle/>
          <a:p>
            <a:r>
              <a:rPr lang="de-DE">
                <a:hlinkClick r:id="rId8"/>
              </a:rPr>
              <a:t>L184993</a:t>
            </a:r>
            <a:endParaRPr lang="de-DE"/>
          </a:p>
          <a:p>
            <a:r>
              <a:rPr lang="de-DE"/>
              <a:t>(</a:t>
            </a:r>
            <a:r>
              <a:rPr lang="de-DE" i="1">
                <a:solidFill>
                  <a:schemeClr val="accent1"/>
                </a:solidFill>
              </a:rPr>
              <a:t>canis</a:t>
            </a:r>
            <a:r>
              <a:rPr lang="de-DE"/>
              <a:t>)</a:t>
            </a:r>
          </a:p>
        </p:txBody>
      </p:sp>
      <p:cxnSp>
        <p:nvCxnSpPr>
          <p:cNvPr id="28" name="Gerade Verbindung mit Pfeil 27">
            <a:extLst>
              <a:ext uri="{FF2B5EF4-FFF2-40B4-BE49-F238E27FC236}">
                <a16:creationId xmlns:a16="http://schemas.microsoft.com/office/drawing/2014/main" id="{EFC1BB94-3A35-1DD9-6B17-B35927A759F5}"/>
              </a:ext>
            </a:extLst>
          </p:cNvPr>
          <p:cNvCxnSpPr>
            <a:cxnSpLocks/>
          </p:cNvCxnSpPr>
          <p:nvPr/>
        </p:nvCxnSpPr>
        <p:spPr>
          <a:xfrm flipV="1">
            <a:off x="3025872" y="3792036"/>
            <a:ext cx="1616063" cy="542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3C40A55-59CE-04A3-9A52-7F40DBF602F8}"/>
              </a:ext>
            </a:extLst>
          </p:cNvPr>
          <p:cNvCxnSpPr>
            <a:cxnSpLocks/>
          </p:cNvCxnSpPr>
          <p:nvPr/>
        </p:nvCxnSpPr>
        <p:spPr>
          <a:xfrm flipH="1" flipV="1">
            <a:off x="5205449" y="3843423"/>
            <a:ext cx="2403025" cy="1783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AFE26B1A-030F-EDB4-7458-D49ADB64A922}"/>
              </a:ext>
            </a:extLst>
          </p:cNvPr>
          <p:cNvCxnSpPr>
            <a:cxnSpLocks/>
          </p:cNvCxnSpPr>
          <p:nvPr/>
        </p:nvCxnSpPr>
        <p:spPr>
          <a:xfrm flipH="1" flipV="1">
            <a:off x="5331904" y="3794193"/>
            <a:ext cx="4727633" cy="4610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hlinkClick r:id="rId9"/>
            <a:extLst>
              <a:ext uri="{FF2B5EF4-FFF2-40B4-BE49-F238E27FC236}">
                <a16:creationId xmlns:a16="http://schemas.microsoft.com/office/drawing/2014/main" id="{50ACA961-85E2-001D-56B6-EF7495C10FA8}"/>
              </a:ext>
            </a:extLst>
          </p:cNvPr>
          <p:cNvCxnSpPr>
            <a:cxnSpLocks/>
            <a:stCxn id="14" idx="0"/>
            <a:endCxn id="49" idx="1"/>
          </p:cNvCxnSpPr>
          <p:nvPr/>
        </p:nvCxnSpPr>
        <p:spPr>
          <a:xfrm flipV="1">
            <a:off x="8166391" y="4431084"/>
            <a:ext cx="1847267" cy="1131561"/>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hlinkClick r:id="rId9"/>
            <a:extLst>
              <a:ext uri="{FF2B5EF4-FFF2-40B4-BE49-F238E27FC236}">
                <a16:creationId xmlns:a16="http://schemas.microsoft.com/office/drawing/2014/main" id="{8C563048-587E-FD86-EFAE-BC96AD943FF2}"/>
              </a:ext>
            </a:extLst>
          </p:cNvPr>
          <p:cNvCxnSpPr>
            <a:cxnSpLocks/>
            <a:stCxn id="14" idx="0"/>
          </p:cNvCxnSpPr>
          <p:nvPr/>
        </p:nvCxnSpPr>
        <p:spPr>
          <a:xfrm flipV="1">
            <a:off x="8166391" y="1661164"/>
            <a:ext cx="65710" cy="3901481"/>
          </a:xfrm>
          <a:prstGeom prst="straightConnector1">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32EF574-7C25-DF98-9559-892E23676265}"/>
              </a:ext>
            </a:extLst>
          </p:cNvPr>
          <p:cNvSpPr txBox="1"/>
          <p:nvPr/>
        </p:nvSpPr>
        <p:spPr>
          <a:xfrm>
            <a:off x="4186280" y="5562644"/>
            <a:ext cx="1544448" cy="646331"/>
          </a:xfrm>
          <a:prstGeom prst="rect">
            <a:avLst/>
          </a:prstGeom>
          <a:noFill/>
        </p:spPr>
        <p:txBody>
          <a:bodyPr wrap="square" rtlCol="0">
            <a:spAutoFit/>
          </a:bodyPr>
          <a:lstStyle/>
          <a:p>
            <a:r>
              <a:rPr lang="de-DE">
                <a:solidFill>
                  <a:schemeClr val="bg2">
                    <a:lumMod val="25000"/>
                  </a:schemeClr>
                </a:solidFill>
                <a:hlinkClick r:id="rId10">
                  <a:extLst>
                    <a:ext uri="{A12FA001-AC4F-418D-AE19-62706E023703}">
                      <ahyp:hlinkClr xmlns:ahyp="http://schemas.microsoft.com/office/drawing/2018/hyperlinkcolor" val="tx"/>
                    </a:ext>
                  </a:extLst>
                </a:hlinkClick>
              </a:rPr>
              <a:t>DICT_001</a:t>
            </a:r>
            <a:r>
              <a:rPr lang="de-DE">
                <a:solidFill>
                  <a:schemeClr val="bg2">
                    <a:lumMod val="25000"/>
                  </a:schemeClr>
                </a:solidFill>
              </a:rPr>
              <a:t>_Lxy</a:t>
            </a:r>
          </a:p>
          <a:p>
            <a:r>
              <a:rPr lang="de-DE">
                <a:solidFill>
                  <a:schemeClr val="bg2">
                    <a:lumMod val="25000"/>
                  </a:schemeClr>
                </a:solidFill>
              </a:rPr>
              <a:t>(Georges)</a:t>
            </a:r>
          </a:p>
        </p:txBody>
      </p:sp>
      <p:cxnSp>
        <p:nvCxnSpPr>
          <p:cNvPr id="31" name="Gerade Verbindung mit Pfeil 30">
            <a:extLst>
              <a:ext uri="{FF2B5EF4-FFF2-40B4-BE49-F238E27FC236}">
                <a16:creationId xmlns:a16="http://schemas.microsoft.com/office/drawing/2014/main" id="{62EE274F-1D7E-9919-52E7-ABFBC8F85965}"/>
              </a:ext>
            </a:extLst>
          </p:cNvPr>
          <p:cNvCxnSpPr>
            <a:cxnSpLocks/>
            <a:stCxn id="13" idx="3"/>
            <a:endCxn id="14" idx="1"/>
          </p:cNvCxnSpPr>
          <p:nvPr/>
        </p:nvCxnSpPr>
        <p:spPr>
          <a:xfrm>
            <a:off x="5730728" y="5885810"/>
            <a:ext cx="1745693"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FD19FD4-FC0E-501C-4952-2C56CC8B72CA}"/>
              </a:ext>
            </a:extLst>
          </p:cNvPr>
          <p:cNvSpPr txBox="1"/>
          <p:nvPr/>
        </p:nvSpPr>
        <p:spPr>
          <a:xfrm>
            <a:off x="9090024" y="4898390"/>
            <a:ext cx="771365" cy="369332"/>
          </a:xfrm>
          <a:prstGeom prst="rect">
            <a:avLst/>
          </a:prstGeom>
          <a:noFill/>
          <a:ln w="38100">
            <a:solidFill>
              <a:srgbClr val="FFC000"/>
            </a:solidFill>
            <a:prstDash val="solid"/>
          </a:ln>
        </p:spPr>
        <p:txBody>
          <a:bodyPr wrap="none" rtlCol="0">
            <a:spAutoFit/>
          </a:bodyPr>
          <a:lstStyle>
            <a:defPPr>
              <a:defRPr lang="de-DE"/>
            </a:defPPr>
            <a:lvl1pPr>
              <a:defRPr>
                <a:solidFill>
                  <a:srgbClr val="00B050"/>
                </a:solidFill>
              </a:defRPr>
            </a:lvl1pPr>
          </a:lstStyle>
          <a:p>
            <a:r>
              <a:rPr lang="de-DE">
                <a:hlinkClick r:id="rId9">
                  <a:extLst>
                    <a:ext uri="{A12FA001-AC4F-418D-AE19-62706E023703}">
                      <ahyp:hlinkClr xmlns:ahyp="http://schemas.microsoft.com/office/drawing/2018/hyperlinkcolor" val="tx"/>
                    </a:ext>
                  </a:extLst>
                </a:hlinkClick>
              </a:rPr>
              <a:t>P5191</a:t>
            </a:r>
            <a:endParaRPr lang="de-DE"/>
          </a:p>
        </p:txBody>
      </p:sp>
      <p:sp>
        <p:nvSpPr>
          <p:cNvPr id="35" name="Textfeld 34">
            <a:extLst>
              <a:ext uri="{FF2B5EF4-FFF2-40B4-BE49-F238E27FC236}">
                <a16:creationId xmlns:a16="http://schemas.microsoft.com/office/drawing/2014/main" id="{1393C727-C737-CE66-E379-704ADD5C781E}"/>
              </a:ext>
            </a:extLst>
          </p:cNvPr>
          <p:cNvSpPr txBox="1"/>
          <p:nvPr/>
        </p:nvSpPr>
        <p:spPr>
          <a:xfrm>
            <a:off x="8166390" y="2713580"/>
            <a:ext cx="771365" cy="369332"/>
          </a:xfrm>
          <a:prstGeom prst="rect">
            <a:avLst/>
          </a:prstGeom>
          <a:noFill/>
          <a:ln w="38100">
            <a:solidFill>
              <a:srgbClr val="FFC000"/>
            </a:solidFill>
            <a:prstDash val="solid"/>
          </a:ln>
        </p:spPr>
        <p:txBody>
          <a:bodyPr wrap="none" rtlCol="0">
            <a:spAutoFit/>
          </a:bodyPr>
          <a:lstStyle/>
          <a:p>
            <a:r>
              <a:rPr lang="de-DE">
                <a:solidFill>
                  <a:srgbClr val="00B050"/>
                </a:solidFill>
                <a:hlinkClick r:id="rId9">
                  <a:extLst>
                    <a:ext uri="{A12FA001-AC4F-418D-AE19-62706E023703}">
                      <ahyp:hlinkClr xmlns:ahyp="http://schemas.microsoft.com/office/drawing/2018/hyperlinkcolor" val="tx"/>
                    </a:ext>
                  </a:extLst>
                </a:hlinkClick>
              </a:rPr>
              <a:t>P5191</a:t>
            </a:r>
            <a:endParaRPr lang="de-DE">
              <a:solidFill>
                <a:srgbClr val="00B050"/>
              </a:solidFill>
            </a:endParaRPr>
          </a:p>
        </p:txBody>
      </p:sp>
      <p:sp>
        <p:nvSpPr>
          <p:cNvPr id="36" name="Textfeld 35">
            <a:extLst>
              <a:ext uri="{FF2B5EF4-FFF2-40B4-BE49-F238E27FC236}">
                <a16:creationId xmlns:a16="http://schemas.microsoft.com/office/drawing/2014/main" id="{C71CB811-6C23-41EF-5EB5-302BF9F841AB}"/>
              </a:ext>
            </a:extLst>
          </p:cNvPr>
          <p:cNvSpPr txBox="1"/>
          <p:nvPr/>
        </p:nvSpPr>
        <p:spPr>
          <a:xfrm>
            <a:off x="10240784" y="2550345"/>
            <a:ext cx="1539412" cy="646331"/>
          </a:xfrm>
          <a:prstGeom prst="rect">
            <a:avLst/>
          </a:prstGeom>
          <a:noFill/>
        </p:spPr>
        <p:txBody>
          <a:bodyPr wrap="square" rtlCol="0">
            <a:spAutoFit/>
          </a:bodyPr>
          <a:lstStyle/>
          <a:p>
            <a:r>
              <a:rPr lang="de-DE">
                <a:solidFill>
                  <a:schemeClr val="bg2">
                    <a:lumMod val="25000"/>
                  </a:schemeClr>
                </a:solidFill>
                <a:hlinkClick r:id="rId11">
                  <a:extLst>
                    <a:ext uri="{A12FA001-AC4F-418D-AE19-62706E023703}">
                      <ahyp:hlinkClr xmlns:ahyp="http://schemas.microsoft.com/office/drawing/2018/hyperlinkcolor" val="tx"/>
                    </a:ext>
                  </a:extLst>
                </a:hlinkClick>
              </a:rPr>
              <a:t>DICT_002</a:t>
            </a:r>
            <a:r>
              <a:rPr lang="de-DE">
                <a:solidFill>
                  <a:schemeClr val="bg2">
                    <a:lumMod val="25000"/>
                  </a:schemeClr>
                </a:solidFill>
              </a:rPr>
              <a:t>_Lxy</a:t>
            </a:r>
          </a:p>
          <a:p>
            <a:r>
              <a:rPr lang="de-DE">
                <a:solidFill>
                  <a:schemeClr val="bg2">
                    <a:lumMod val="25000"/>
                  </a:schemeClr>
                </a:solidFill>
              </a:rPr>
              <a:t>(Treccani)</a:t>
            </a:r>
          </a:p>
        </p:txBody>
      </p:sp>
      <p:cxnSp>
        <p:nvCxnSpPr>
          <p:cNvPr id="37" name="Gerade Verbindung mit Pfeil 36">
            <a:extLst>
              <a:ext uri="{FF2B5EF4-FFF2-40B4-BE49-F238E27FC236}">
                <a16:creationId xmlns:a16="http://schemas.microsoft.com/office/drawing/2014/main" id="{736CA6D7-DEEB-A74D-3CD0-F4AD14A17D1F}"/>
              </a:ext>
            </a:extLst>
          </p:cNvPr>
          <p:cNvCxnSpPr>
            <a:cxnSpLocks/>
            <a:endCxn id="49" idx="0"/>
          </p:cNvCxnSpPr>
          <p:nvPr/>
        </p:nvCxnSpPr>
        <p:spPr>
          <a:xfrm flipH="1">
            <a:off x="10462761" y="3082912"/>
            <a:ext cx="327253" cy="102500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CDF60454-2AF2-8143-1DDB-793E29E45FA6}"/>
              </a:ext>
            </a:extLst>
          </p:cNvPr>
          <p:cNvSpPr txBox="1"/>
          <p:nvPr/>
        </p:nvSpPr>
        <p:spPr>
          <a:xfrm>
            <a:off x="10582435" y="3344050"/>
            <a:ext cx="771365" cy="369332"/>
          </a:xfrm>
          <a:prstGeom prst="rect">
            <a:avLst/>
          </a:prstGeom>
          <a:noFill/>
        </p:spPr>
        <p:txBody>
          <a:bodyPr wrap="none" rtlCol="0">
            <a:spAutoFit/>
          </a:bodyPr>
          <a:lstStyle/>
          <a:p>
            <a:r>
              <a:rPr lang="de-DE">
                <a:solidFill>
                  <a:srgbClr val="00B050"/>
                </a:solidFill>
                <a:hlinkClick r:id="rId12">
                  <a:extLst>
                    <a:ext uri="{A12FA001-AC4F-418D-AE19-62706E023703}">
                      <ahyp:hlinkClr xmlns:ahyp="http://schemas.microsoft.com/office/drawing/2018/hyperlinkcolor" val="tx"/>
                    </a:ext>
                  </a:extLst>
                </a:hlinkClick>
              </a:rPr>
              <a:t>P5844</a:t>
            </a:r>
            <a:endParaRPr lang="de-DE">
              <a:solidFill>
                <a:srgbClr val="00B050"/>
              </a:solidFill>
            </a:endParaRPr>
          </a:p>
        </p:txBody>
      </p:sp>
      <p:sp>
        <p:nvSpPr>
          <p:cNvPr id="45" name="Textfeld 44">
            <a:extLst>
              <a:ext uri="{FF2B5EF4-FFF2-40B4-BE49-F238E27FC236}">
                <a16:creationId xmlns:a16="http://schemas.microsoft.com/office/drawing/2014/main" id="{B0C786DE-EC1A-231C-E99E-8CD9A3E5618D}"/>
              </a:ext>
            </a:extLst>
          </p:cNvPr>
          <p:cNvSpPr txBox="1"/>
          <p:nvPr/>
        </p:nvSpPr>
        <p:spPr>
          <a:xfrm>
            <a:off x="3005023" y="1790911"/>
            <a:ext cx="3131147" cy="646331"/>
          </a:xfrm>
          <a:prstGeom prst="rect">
            <a:avLst/>
          </a:prstGeom>
          <a:noFill/>
        </p:spPr>
        <p:txBody>
          <a:bodyPr wrap="square" rtlCol="0">
            <a:spAutoFit/>
          </a:bodyPr>
          <a:lstStyle/>
          <a:p>
            <a:pPr algn="ctr"/>
            <a:r>
              <a:rPr lang="de-DE" b="0" i="0">
                <a:solidFill>
                  <a:srgbClr val="FF0000"/>
                </a:solidFill>
                <a:effectLst/>
                <a:latin typeface="Linux Libertine"/>
                <a:hlinkClick r:id="rId13">
                  <a:extLst>
                    <a:ext uri="{A12FA001-AC4F-418D-AE19-62706E023703}">
                      <ahyp:hlinkClr xmlns:ahyp="http://schemas.microsoft.com/office/drawing/2018/hyperlinkcolor" val="tx"/>
                    </a:ext>
                  </a:extLst>
                </a:hlinkClick>
              </a:rPr>
              <a:t>Q57814795</a:t>
            </a:r>
            <a:endParaRPr lang="de-DE" b="0" i="0">
              <a:solidFill>
                <a:srgbClr val="FF0000"/>
              </a:solidFill>
              <a:effectLst/>
              <a:latin typeface="Linux Libertine"/>
            </a:endParaRPr>
          </a:p>
          <a:p>
            <a:pPr algn="ctr"/>
            <a:r>
              <a:rPr lang="de-DE">
                <a:latin typeface="Linux Libertine"/>
              </a:rPr>
              <a:t>(</a:t>
            </a:r>
            <a:r>
              <a:rPr lang="de-DE">
                <a:solidFill>
                  <a:srgbClr val="FF0000"/>
                </a:solidFill>
                <a:latin typeface="Linux Libertine"/>
              </a:rPr>
              <a:t>DOMESTICATED MAMMAL</a:t>
            </a:r>
            <a:r>
              <a:rPr lang="de-DE">
                <a:latin typeface="Linux Libertine"/>
              </a:rPr>
              <a:t>)</a:t>
            </a:r>
            <a:endParaRPr lang="de-DE" b="0" i="0">
              <a:effectLst/>
              <a:latin typeface="Linux Libertine"/>
            </a:endParaRPr>
          </a:p>
        </p:txBody>
      </p:sp>
      <p:cxnSp>
        <p:nvCxnSpPr>
          <p:cNvPr id="47" name="Gerade Verbindung mit Pfeil 46">
            <a:extLst>
              <a:ext uri="{FF2B5EF4-FFF2-40B4-BE49-F238E27FC236}">
                <a16:creationId xmlns:a16="http://schemas.microsoft.com/office/drawing/2014/main" id="{8DBA72A0-0CD9-7529-6235-0B7544F2DDE5}"/>
              </a:ext>
            </a:extLst>
          </p:cNvPr>
          <p:cNvCxnSpPr>
            <a:cxnSpLocks/>
            <a:stCxn id="21" idx="0"/>
          </p:cNvCxnSpPr>
          <p:nvPr/>
        </p:nvCxnSpPr>
        <p:spPr>
          <a:xfrm flipH="1" flipV="1">
            <a:off x="4904172" y="2083651"/>
            <a:ext cx="14749" cy="14569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5AC0A2FB-77CF-47DD-C159-13DBB458CA47}"/>
              </a:ext>
            </a:extLst>
          </p:cNvPr>
          <p:cNvSpPr txBox="1"/>
          <p:nvPr/>
        </p:nvSpPr>
        <p:spPr>
          <a:xfrm>
            <a:off x="4337371" y="2599494"/>
            <a:ext cx="654346" cy="369332"/>
          </a:xfrm>
          <a:prstGeom prst="rect">
            <a:avLst/>
          </a:prstGeom>
          <a:noFill/>
        </p:spPr>
        <p:txBody>
          <a:bodyPr wrap="none" rtlCol="0">
            <a:spAutoFit/>
          </a:bodyPr>
          <a:lstStyle/>
          <a:p>
            <a:r>
              <a:rPr lang="de-DE">
                <a:solidFill>
                  <a:srgbClr val="00B050"/>
                </a:solidFill>
                <a:hlinkClick r:id="rId14">
                  <a:extLst>
                    <a:ext uri="{A12FA001-AC4F-418D-AE19-62706E023703}">
                      <ahyp:hlinkClr xmlns:ahyp="http://schemas.microsoft.com/office/drawing/2018/hyperlinkcolor" val="tx"/>
                    </a:ext>
                  </a:extLst>
                </a:hlinkClick>
              </a:rPr>
              <a:t>P279</a:t>
            </a:r>
            <a:endParaRPr lang="de-DE">
              <a:solidFill>
                <a:srgbClr val="00B050"/>
              </a:solidFill>
            </a:endParaRPr>
          </a:p>
        </p:txBody>
      </p:sp>
      <p:sp>
        <p:nvSpPr>
          <p:cNvPr id="55" name="Textfeld 54">
            <a:extLst>
              <a:ext uri="{FF2B5EF4-FFF2-40B4-BE49-F238E27FC236}">
                <a16:creationId xmlns:a16="http://schemas.microsoft.com/office/drawing/2014/main" id="{D85A7C52-D1A0-45D6-0E88-767A70A14889}"/>
              </a:ext>
            </a:extLst>
          </p:cNvPr>
          <p:cNvSpPr txBox="1"/>
          <p:nvPr/>
        </p:nvSpPr>
        <p:spPr>
          <a:xfrm>
            <a:off x="6837109" y="3969919"/>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56" name="Textfeld 55">
            <a:extLst>
              <a:ext uri="{FF2B5EF4-FFF2-40B4-BE49-F238E27FC236}">
                <a16:creationId xmlns:a16="http://schemas.microsoft.com/office/drawing/2014/main" id="{80944A4B-BD52-BCC9-C596-72A304CE8A1C}"/>
              </a:ext>
            </a:extLst>
          </p:cNvPr>
          <p:cNvSpPr txBox="1"/>
          <p:nvPr/>
        </p:nvSpPr>
        <p:spPr>
          <a:xfrm>
            <a:off x="2618372" y="2835106"/>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57" name="Textfeld 56">
            <a:extLst>
              <a:ext uri="{FF2B5EF4-FFF2-40B4-BE49-F238E27FC236}">
                <a16:creationId xmlns:a16="http://schemas.microsoft.com/office/drawing/2014/main" id="{9E88C734-0C61-D4F0-DBAC-7793326A25FD}"/>
              </a:ext>
            </a:extLst>
          </p:cNvPr>
          <p:cNvSpPr txBox="1"/>
          <p:nvPr/>
        </p:nvSpPr>
        <p:spPr>
          <a:xfrm>
            <a:off x="6548674" y="2519930"/>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58" name="Textfeld 57">
            <a:extLst>
              <a:ext uri="{FF2B5EF4-FFF2-40B4-BE49-F238E27FC236}">
                <a16:creationId xmlns:a16="http://schemas.microsoft.com/office/drawing/2014/main" id="{8A5F0A67-EE87-4FFA-69DD-F97C60CE5F35}"/>
              </a:ext>
            </a:extLst>
          </p:cNvPr>
          <p:cNvSpPr txBox="1"/>
          <p:nvPr/>
        </p:nvSpPr>
        <p:spPr>
          <a:xfrm>
            <a:off x="3635844" y="4038667"/>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59" name="Textfeld 58">
            <a:extLst>
              <a:ext uri="{FF2B5EF4-FFF2-40B4-BE49-F238E27FC236}">
                <a16:creationId xmlns:a16="http://schemas.microsoft.com/office/drawing/2014/main" id="{86883962-BBDD-D93B-AF25-7E7049D0CE0B}"/>
              </a:ext>
            </a:extLst>
          </p:cNvPr>
          <p:cNvSpPr txBox="1"/>
          <p:nvPr/>
        </p:nvSpPr>
        <p:spPr>
          <a:xfrm>
            <a:off x="5821446" y="4781892"/>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60" name="Textfeld 59">
            <a:extLst>
              <a:ext uri="{FF2B5EF4-FFF2-40B4-BE49-F238E27FC236}">
                <a16:creationId xmlns:a16="http://schemas.microsoft.com/office/drawing/2014/main" id="{B08821CD-AABF-F7A2-5816-36C5DD324EB7}"/>
              </a:ext>
            </a:extLst>
          </p:cNvPr>
          <p:cNvSpPr txBox="1"/>
          <p:nvPr/>
        </p:nvSpPr>
        <p:spPr>
          <a:xfrm>
            <a:off x="49364" y="4165781"/>
            <a:ext cx="1711778" cy="923330"/>
          </a:xfrm>
          <a:prstGeom prst="rect">
            <a:avLst/>
          </a:prstGeom>
          <a:noFill/>
          <a:ln>
            <a:solidFill>
              <a:schemeClr val="tx1"/>
            </a:solidFill>
          </a:ln>
        </p:spPr>
        <p:txBody>
          <a:bodyPr wrap="square" rtlCol="0">
            <a:spAutoFit/>
          </a:bodyPr>
          <a:lstStyle/>
          <a:p>
            <a:r>
              <a:rPr lang="de-DE">
                <a:solidFill>
                  <a:srgbClr val="00B050"/>
                </a:solidFill>
              </a:rPr>
              <a:t>Property</a:t>
            </a:r>
          </a:p>
          <a:p>
            <a:r>
              <a:rPr lang="de-DE">
                <a:solidFill>
                  <a:srgbClr val="FF0000"/>
                </a:solidFill>
              </a:rPr>
              <a:t>Concept</a:t>
            </a:r>
          </a:p>
          <a:p>
            <a:r>
              <a:rPr lang="de-DE">
                <a:solidFill>
                  <a:schemeClr val="accent1"/>
                </a:solidFill>
              </a:rPr>
              <a:t>Lexeme/Word</a:t>
            </a:r>
          </a:p>
        </p:txBody>
      </p:sp>
      <p:sp>
        <p:nvSpPr>
          <p:cNvPr id="61" name="Textfeld 60">
            <a:extLst>
              <a:ext uri="{FF2B5EF4-FFF2-40B4-BE49-F238E27FC236}">
                <a16:creationId xmlns:a16="http://schemas.microsoft.com/office/drawing/2014/main" id="{656C0A09-623B-1979-A8AD-FAE1BA6E705D}"/>
              </a:ext>
            </a:extLst>
          </p:cNvPr>
          <p:cNvSpPr txBox="1"/>
          <p:nvPr/>
        </p:nvSpPr>
        <p:spPr>
          <a:xfrm>
            <a:off x="6284819" y="5875393"/>
            <a:ext cx="649537" cy="369332"/>
          </a:xfrm>
          <a:prstGeom prst="rect">
            <a:avLst/>
          </a:prstGeom>
          <a:noFill/>
        </p:spPr>
        <p:txBody>
          <a:bodyPr wrap="none" rtlCol="0">
            <a:spAutoFit/>
          </a:bodyPr>
          <a:lstStyle/>
          <a:p>
            <a:r>
              <a:rPr lang="de-DE">
                <a:solidFill>
                  <a:srgbClr val="00B050"/>
                </a:solidFill>
              </a:rPr>
              <a:t>P###</a:t>
            </a:r>
          </a:p>
        </p:txBody>
      </p:sp>
      <p:grpSp>
        <p:nvGrpSpPr>
          <p:cNvPr id="43" name="Gruppieren 42">
            <a:extLst>
              <a:ext uri="{FF2B5EF4-FFF2-40B4-BE49-F238E27FC236}">
                <a16:creationId xmlns:a16="http://schemas.microsoft.com/office/drawing/2014/main" id="{AA832413-103B-E5AC-AD8B-3C232CBE09A1}"/>
              </a:ext>
            </a:extLst>
          </p:cNvPr>
          <p:cNvGrpSpPr/>
          <p:nvPr/>
        </p:nvGrpSpPr>
        <p:grpSpPr>
          <a:xfrm>
            <a:off x="49364" y="5163142"/>
            <a:ext cx="3963971" cy="1207383"/>
            <a:chOff x="-39536" y="5125042"/>
            <a:chExt cx="3963971" cy="1207383"/>
          </a:xfrm>
        </p:grpSpPr>
        <p:sp>
          <p:nvSpPr>
            <p:cNvPr id="1038" name="Textfeld 1037">
              <a:extLst>
                <a:ext uri="{FF2B5EF4-FFF2-40B4-BE49-F238E27FC236}">
                  <a16:creationId xmlns:a16="http://schemas.microsoft.com/office/drawing/2014/main" id="{678A82D9-7101-CED4-9CAC-315DD1226A01}"/>
                </a:ext>
              </a:extLst>
            </p:cNvPr>
            <p:cNvSpPr txBox="1"/>
            <p:nvPr/>
          </p:nvSpPr>
          <p:spPr>
            <a:xfrm>
              <a:off x="1392824" y="5575403"/>
              <a:ext cx="2531611" cy="369332"/>
            </a:xfrm>
            <a:prstGeom prst="rect">
              <a:avLst/>
            </a:prstGeom>
            <a:noFill/>
          </p:spPr>
          <p:txBody>
            <a:bodyPr wrap="square">
              <a:spAutoFit/>
            </a:bodyPr>
            <a:lstStyle>
              <a:defPPr>
                <a:defRPr lang="de-DE"/>
              </a:defPPr>
              <a:lvl1pPr>
                <a:defRPr sz="1600" b="0" i="0">
                  <a:effectLst/>
                  <a:latin typeface="Linux Libertine"/>
                </a:defRPr>
              </a:lvl1pPr>
            </a:lstStyle>
            <a:p>
              <a:r>
                <a:rPr lang="de-DE"/>
                <a:t>„derived from lexeme“</a:t>
              </a:r>
            </a:p>
          </p:txBody>
        </p:sp>
        <p:sp>
          <p:nvSpPr>
            <p:cNvPr id="1041" name="Textfeld 1040">
              <a:extLst>
                <a:ext uri="{FF2B5EF4-FFF2-40B4-BE49-F238E27FC236}">
                  <a16:creationId xmlns:a16="http://schemas.microsoft.com/office/drawing/2014/main" id="{C1F4F9B9-0805-0042-41E7-18B335EE9273}"/>
                </a:ext>
              </a:extLst>
            </p:cNvPr>
            <p:cNvSpPr txBox="1"/>
            <p:nvPr/>
          </p:nvSpPr>
          <p:spPr>
            <a:xfrm>
              <a:off x="1392824" y="5952122"/>
              <a:ext cx="2531611" cy="369332"/>
            </a:xfrm>
            <a:prstGeom prst="rect">
              <a:avLst/>
            </a:prstGeom>
            <a:noFill/>
          </p:spPr>
          <p:txBody>
            <a:bodyPr wrap="square">
              <a:spAutoFit/>
            </a:bodyPr>
            <a:lstStyle>
              <a:defPPr>
                <a:defRPr lang="de-DE"/>
              </a:defPPr>
              <a:lvl1pPr>
                <a:defRPr sz="1600" b="0" i="0">
                  <a:effectLst/>
                  <a:latin typeface="Linux Libertine"/>
                </a:defRPr>
              </a:lvl1pPr>
            </a:lstStyle>
            <a:p>
              <a:r>
                <a:rPr lang="de-DE"/>
                <a:t>„subclass of“</a:t>
              </a:r>
            </a:p>
          </p:txBody>
        </p:sp>
        <p:grpSp>
          <p:nvGrpSpPr>
            <p:cNvPr id="41" name="Gruppieren 40">
              <a:extLst>
                <a:ext uri="{FF2B5EF4-FFF2-40B4-BE49-F238E27FC236}">
                  <a16:creationId xmlns:a16="http://schemas.microsoft.com/office/drawing/2014/main" id="{068D9F5C-7347-EAA0-2CA4-D5142D825727}"/>
                </a:ext>
              </a:extLst>
            </p:cNvPr>
            <p:cNvGrpSpPr/>
            <p:nvPr/>
          </p:nvGrpSpPr>
          <p:grpSpPr>
            <a:xfrm>
              <a:off x="-39536" y="5125042"/>
              <a:ext cx="3633053" cy="1207383"/>
              <a:chOff x="6732269" y="50150"/>
              <a:chExt cx="3633053" cy="1207383"/>
            </a:xfrm>
          </p:grpSpPr>
          <p:sp>
            <p:nvSpPr>
              <p:cNvPr id="1031" name="Textfeld 1030">
                <a:extLst>
                  <a:ext uri="{FF2B5EF4-FFF2-40B4-BE49-F238E27FC236}">
                    <a16:creationId xmlns:a16="http://schemas.microsoft.com/office/drawing/2014/main" id="{D2590DB6-D4C4-6FCB-2D59-93A153B0346C}"/>
                  </a:ext>
                </a:extLst>
              </p:cNvPr>
              <p:cNvSpPr txBox="1"/>
              <p:nvPr/>
            </p:nvSpPr>
            <p:spPr>
              <a:xfrm>
                <a:off x="6901012" y="108046"/>
                <a:ext cx="771365" cy="369332"/>
              </a:xfrm>
              <a:prstGeom prst="rect">
                <a:avLst/>
              </a:prstGeom>
              <a:noFill/>
              <a:ln w="28575">
                <a:solidFill>
                  <a:schemeClr val="tx1"/>
                </a:solidFill>
                <a:prstDash val="solid"/>
              </a:ln>
            </p:spPr>
            <p:txBody>
              <a:bodyPr wrap="none" rtlCol="0">
                <a:spAutoFit/>
              </a:bodyPr>
              <a:lstStyle>
                <a:defPPr>
                  <a:defRPr lang="de-DE"/>
                </a:defPPr>
                <a:lvl1pPr>
                  <a:defRPr>
                    <a:solidFill>
                      <a:srgbClr val="00B050"/>
                    </a:solidFill>
                  </a:defRPr>
                </a:lvl1pPr>
              </a:lstStyle>
              <a:p>
                <a:r>
                  <a:rPr lang="de-DE">
                    <a:hlinkClick r:id="rId15">
                      <a:extLst>
                        <a:ext uri="{A12FA001-AC4F-418D-AE19-62706E023703}">
                          <ahyp:hlinkClr xmlns:ahyp="http://schemas.microsoft.com/office/drawing/2018/hyperlinkcolor" val="tx"/>
                        </a:ext>
                      </a:extLst>
                    </a:hlinkClick>
                  </a:rPr>
                  <a:t>P5137</a:t>
                </a:r>
                <a:endParaRPr lang="de-DE"/>
              </a:p>
            </p:txBody>
          </p:sp>
          <p:sp>
            <p:nvSpPr>
              <p:cNvPr id="1032" name="Pfeil: nach rechts 1031">
                <a:extLst>
                  <a:ext uri="{FF2B5EF4-FFF2-40B4-BE49-F238E27FC236}">
                    <a16:creationId xmlns:a16="http://schemas.microsoft.com/office/drawing/2014/main" id="{C28DB522-CC24-194B-983C-1A52581F289C}"/>
                  </a:ext>
                </a:extLst>
              </p:cNvPr>
              <p:cNvSpPr/>
              <p:nvPr/>
            </p:nvSpPr>
            <p:spPr>
              <a:xfrm>
                <a:off x="7768017" y="236462"/>
                <a:ext cx="311864" cy="112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4" name="Textfeld 1033">
                <a:extLst>
                  <a:ext uri="{FF2B5EF4-FFF2-40B4-BE49-F238E27FC236}">
                    <a16:creationId xmlns:a16="http://schemas.microsoft.com/office/drawing/2014/main" id="{E642C1E8-307A-627E-E205-03237BE14A77}"/>
                  </a:ext>
                </a:extLst>
              </p:cNvPr>
              <p:cNvSpPr txBox="1"/>
              <p:nvPr/>
            </p:nvSpPr>
            <p:spPr>
              <a:xfrm>
                <a:off x="8153276" y="92655"/>
                <a:ext cx="2212046" cy="338554"/>
              </a:xfrm>
              <a:prstGeom prst="rect">
                <a:avLst/>
              </a:prstGeom>
              <a:noFill/>
            </p:spPr>
            <p:txBody>
              <a:bodyPr wrap="square">
                <a:spAutoFit/>
              </a:bodyPr>
              <a:lstStyle/>
              <a:p>
                <a:pPr algn="l"/>
                <a:r>
                  <a:rPr lang="de-DE" sz="1600" b="0" i="0">
                    <a:effectLst/>
                    <a:latin typeface="Linux Libertine"/>
                  </a:rPr>
                  <a:t>„item for this sense“</a:t>
                </a:r>
              </a:p>
            </p:txBody>
          </p:sp>
          <p:sp>
            <p:nvSpPr>
              <p:cNvPr id="1035" name="Textfeld 1034">
                <a:extLst>
                  <a:ext uri="{FF2B5EF4-FFF2-40B4-BE49-F238E27FC236}">
                    <a16:creationId xmlns:a16="http://schemas.microsoft.com/office/drawing/2014/main" id="{3F7AF591-E5F7-7F50-925F-5799441A5A69}"/>
                  </a:ext>
                </a:extLst>
              </p:cNvPr>
              <p:cNvSpPr txBox="1"/>
              <p:nvPr/>
            </p:nvSpPr>
            <p:spPr>
              <a:xfrm>
                <a:off x="6919494" y="539124"/>
                <a:ext cx="771365" cy="369332"/>
              </a:xfrm>
              <a:prstGeom prst="rect">
                <a:avLst/>
              </a:prstGeom>
              <a:noFill/>
              <a:ln w="38100">
                <a:solidFill>
                  <a:srgbClr val="FFC000"/>
                </a:solidFill>
                <a:prstDash val="solid"/>
              </a:ln>
            </p:spPr>
            <p:txBody>
              <a:bodyPr wrap="none" rtlCol="0">
                <a:spAutoFit/>
              </a:bodyPr>
              <a:lstStyle>
                <a:defPPr>
                  <a:defRPr lang="de-DE"/>
                </a:defPPr>
                <a:lvl1pPr>
                  <a:defRPr>
                    <a:solidFill>
                      <a:srgbClr val="00B050"/>
                    </a:solidFill>
                  </a:defRPr>
                </a:lvl1pPr>
              </a:lstStyle>
              <a:p>
                <a:r>
                  <a:rPr lang="de-DE">
                    <a:hlinkClick r:id="rId9">
                      <a:extLst>
                        <a:ext uri="{A12FA001-AC4F-418D-AE19-62706E023703}">
                          <ahyp:hlinkClr xmlns:ahyp="http://schemas.microsoft.com/office/drawing/2018/hyperlinkcolor" val="tx"/>
                        </a:ext>
                      </a:extLst>
                    </a:hlinkClick>
                  </a:rPr>
                  <a:t>P5191</a:t>
                </a:r>
                <a:endParaRPr lang="de-DE"/>
              </a:p>
            </p:txBody>
          </p:sp>
          <p:sp>
            <p:nvSpPr>
              <p:cNvPr id="1036" name="Pfeil: nach rechts 1035">
                <a:extLst>
                  <a:ext uri="{FF2B5EF4-FFF2-40B4-BE49-F238E27FC236}">
                    <a16:creationId xmlns:a16="http://schemas.microsoft.com/office/drawing/2014/main" id="{E59E15C2-FA42-8195-3CF0-31B24696E464}"/>
                  </a:ext>
                </a:extLst>
              </p:cNvPr>
              <p:cNvSpPr/>
              <p:nvPr/>
            </p:nvSpPr>
            <p:spPr>
              <a:xfrm>
                <a:off x="7768017" y="650938"/>
                <a:ext cx="311864" cy="112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9" name="Textfeld 1038">
                <a:extLst>
                  <a:ext uri="{FF2B5EF4-FFF2-40B4-BE49-F238E27FC236}">
                    <a16:creationId xmlns:a16="http://schemas.microsoft.com/office/drawing/2014/main" id="{59B3137D-8159-C9AC-26A7-35930C5518DB}"/>
                  </a:ext>
                </a:extLst>
              </p:cNvPr>
              <p:cNvSpPr txBox="1"/>
              <p:nvPr/>
            </p:nvSpPr>
            <p:spPr>
              <a:xfrm>
                <a:off x="6996760" y="888201"/>
                <a:ext cx="654346" cy="369332"/>
              </a:xfrm>
              <a:prstGeom prst="rect">
                <a:avLst/>
              </a:prstGeom>
              <a:noFill/>
            </p:spPr>
            <p:txBody>
              <a:bodyPr wrap="none" rtlCol="0">
                <a:spAutoFit/>
              </a:bodyPr>
              <a:lstStyle/>
              <a:p>
                <a:r>
                  <a:rPr lang="de-DE">
                    <a:solidFill>
                      <a:srgbClr val="00B050"/>
                    </a:solidFill>
                    <a:hlinkClick r:id="rId14">
                      <a:extLst>
                        <a:ext uri="{A12FA001-AC4F-418D-AE19-62706E023703}">
                          <ahyp:hlinkClr xmlns:ahyp="http://schemas.microsoft.com/office/drawing/2018/hyperlinkcolor" val="tx"/>
                        </a:ext>
                      </a:extLst>
                    </a:hlinkClick>
                  </a:rPr>
                  <a:t>P279</a:t>
                </a:r>
                <a:endParaRPr lang="de-DE">
                  <a:solidFill>
                    <a:srgbClr val="00B050"/>
                  </a:solidFill>
                </a:endParaRPr>
              </a:p>
            </p:txBody>
          </p:sp>
          <p:sp>
            <p:nvSpPr>
              <p:cNvPr id="1040" name="Pfeil: nach rechts 1039">
                <a:extLst>
                  <a:ext uri="{FF2B5EF4-FFF2-40B4-BE49-F238E27FC236}">
                    <a16:creationId xmlns:a16="http://schemas.microsoft.com/office/drawing/2014/main" id="{35CF581E-BEE5-699B-B44D-DA85D30B982F}"/>
                  </a:ext>
                </a:extLst>
              </p:cNvPr>
              <p:cNvSpPr/>
              <p:nvPr/>
            </p:nvSpPr>
            <p:spPr>
              <a:xfrm>
                <a:off x="7773091" y="1027293"/>
                <a:ext cx="311864" cy="1125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2" name="Rechteck 1041">
                <a:extLst>
                  <a:ext uri="{FF2B5EF4-FFF2-40B4-BE49-F238E27FC236}">
                    <a16:creationId xmlns:a16="http://schemas.microsoft.com/office/drawing/2014/main" id="{BFE7E3A8-6EA4-0450-BCC2-61BB3147C990}"/>
                  </a:ext>
                </a:extLst>
              </p:cNvPr>
              <p:cNvSpPr/>
              <p:nvPr/>
            </p:nvSpPr>
            <p:spPr>
              <a:xfrm>
                <a:off x="6732269" y="50150"/>
                <a:ext cx="3579571" cy="1192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noFill/>
                </a:endParaRPr>
              </a:p>
            </p:txBody>
          </p:sp>
        </p:grpSp>
      </p:grpSp>
      <p:pic>
        <p:nvPicPr>
          <p:cNvPr id="2050" name="Picture 2">
            <a:hlinkClick r:id="rId16"/>
            <a:extLst>
              <a:ext uri="{FF2B5EF4-FFF2-40B4-BE49-F238E27FC236}">
                <a16:creationId xmlns:a16="http://schemas.microsoft.com/office/drawing/2014/main" id="{8FF38EB8-F18A-FFCE-1A6A-9F5AB40F9B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13508" y="5297732"/>
            <a:ext cx="1287312" cy="9112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Datumsplatzhalter 2">
            <a:extLst>
              <a:ext uri="{FF2B5EF4-FFF2-40B4-BE49-F238E27FC236}">
                <a16:creationId xmlns:a16="http://schemas.microsoft.com/office/drawing/2014/main" id="{9E7F64FC-6E3B-9F23-AB94-6C48547C9F2A}"/>
              </a:ext>
            </a:extLst>
          </p:cNvPr>
          <p:cNvSpPr>
            <a:spLocks noGrp="1"/>
          </p:cNvSpPr>
          <p:nvPr>
            <p:ph type="dt" sz="half" idx="10"/>
          </p:nvPr>
        </p:nvSpPr>
        <p:spPr/>
        <p:txBody>
          <a:bodyPr/>
          <a:lstStyle/>
          <a:p>
            <a:r>
              <a:rPr lang="de-DE"/>
              <a:t>3/18/2025</a:t>
            </a:r>
          </a:p>
        </p:txBody>
      </p:sp>
      <p:sp>
        <p:nvSpPr>
          <p:cNvPr id="4" name="Fußzeilenplatzhalter 3">
            <a:extLst>
              <a:ext uri="{FF2B5EF4-FFF2-40B4-BE49-F238E27FC236}">
                <a16:creationId xmlns:a16="http://schemas.microsoft.com/office/drawing/2014/main" id="{3E6A0C0B-458E-D4DF-667F-49554EBA1BF2}"/>
              </a:ext>
            </a:extLst>
          </p:cNvPr>
          <p:cNvSpPr>
            <a:spLocks noGrp="1"/>
          </p:cNvSpPr>
          <p:nvPr>
            <p:ph type="ftr" sz="quarter" idx="11"/>
          </p:nvPr>
        </p:nvSpPr>
        <p:spPr/>
        <p:txBody>
          <a:bodyPr/>
          <a:lstStyle/>
          <a:p>
            <a:r>
              <a:rPr lang="en-US"/>
              <a:t>CC BY-SA Stephan Lücke 2025</a:t>
            </a:r>
            <a:endParaRPr lang="de-DE"/>
          </a:p>
        </p:txBody>
      </p:sp>
      <p:sp>
        <p:nvSpPr>
          <p:cNvPr id="7" name="Foliennummernplatzhalter 6">
            <a:extLst>
              <a:ext uri="{FF2B5EF4-FFF2-40B4-BE49-F238E27FC236}">
                <a16:creationId xmlns:a16="http://schemas.microsoft.com/office/drawing/2014/main" id="{79DBDBB9-7583-A4E3-26E8-B0AFA4732B55}"/>
              </a:ext>
            </a:extLst>
          </p:cNvPr>
          <p:cNvSpPr>
            <a:spLocks noGrp="1"/>
          </p:cNvSpPr>
          <p:nvPr>
            <p:ph type="sldNum" sz="quarter" idx="12"/>
          </p:nvPr>
        </p:nvSpPr>
        <p:spPr/>
        <p:txBody>
          <a:bodyPr/>
          <a:lstStyle/>
          <a:p>
            <a:fld id="{B12A0FE2-0F95-48AD-8B8A-D89010465CD4}" type="slidenum">
              <a:rPr lang="de-DE" smtClean="0"/>
              <a:t>5</a:t>
            </a:fld>
            <a:endParaRPr lang="de-DE"/>
          </a:p>
        </p:txBody>
      </p:sp>
      <p:grpSp>
        <p:nvGrpSpPr>
          <p:cNvPr id="50" name="Gruppieren 49">
            <a:extLst>
              <a:ext uri="{FF2B5EF4-FFF2-40B4-BE49-F238E27FC236}">
                <a16:creationId xmlns:a16="http://schemas.microsoft.com/office/drawing/2014/main" id="{DEF438A6-7E73-5F2B-C5B0-52FE62D0CD25}"/>
              </a:ext>
            </a:extLst>
          </p:cNvPr>
          <p:cNvGrpSpPr/>
          <p:nvPr/>
        </p:nvGrpSpPr>
        <p:grpSpPr>
          <a:xfrm>
            <a:off x="2256505" y="293771"/>
            <a:ext cx="7756003" cy="754749"/>
            <a:chOff x="2521295" y="139532"/>
            <a:chExt cx="7756003" cy="754749"/>
          </a:xfrm>
        </p:grpSpPr>
        <p:sp>
          <p:nvSpPr>
            <p:cNvPr id="51" name="Sechseck 50">
              <a:extLst>
                <a:ext uri="{FF2B5EF4-FFF2-40B4-BE49-F238E27FC236}">
                  <a16:creationId xmlns:a16="http://schemas.microsoft.com/office/drawing/2014/main" id="{C92B8E9C-62EF-618D-B178-DA7BBA8B9D64}"/>
                </a:ext>
              </a:extLst>
            </p:cNvPr>
            <p:cNvSpPr/>
            <p:nvPr/>
          </p:nvSpPr>
          <p:spPr>
            <a:xfrm rot="19800480">
              <a:off x="2559405" y="215283"/>
              <a:ext cx="649657" cy="560049"/>
            </a:xfrm>
            <a:prstGeom prst="hexagon">
              <a:avLst>
                <a:gd name="adj" fmla="val 28642"/>
                <a:gd name="vf" fmla="val 115470"/>
              </a:avLst>
            </a:prstGeom>
            <a:solidFill>
              <a:schemeClr val="bg1"/>
            </a:solidFill>
            <a:ln w="9525">
              <a:solidFill>
                <a:schemeClr val="bg2">
                  <a:lumMod val="50000"/>
                </a:schemeClr>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1BF592AE-4C70-A622-A474-A811B2B44363}"/>
                </a:ext>
              </a:extLst>
            </p:cNvPr>
            <p:cNvSpPr/>
            <p:nvPr/>
          </p:nvSpPr>
          <p:spPr>
            <a:xfrm>
              <a:off x="3100060" y="150343"/>
              <a:ext cx="7060849" cy="711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uppieren 52">
              <a:extLst>
                <a:ext uri="{FF2B5EF4-FFF2-40B4-BE49-F238E27FC236}">
                  <a16:creationId xmlns:a16="http://schemas.microsoft.com/office/drawing/2014/main" id="{A20B63CA-DE27-C425-B6C0-C8C9C85CD3B0}"/>
                </a:ext>
              </a:extLst>
            </p:cNvPr>
            <p:cNvGrpSpPr/>
            <p:nvPr/>
          </p:nvGrpSpPr>
          <p:grpSpPr>
            <a:xfrm>
              <a:off x="2521295" y="139532"/>
              <a:ext cx="7639615" cy="754749"/>
              <a:chOff x="2521295" y="139532"/>
              <a:chExt cx="7639615" cy="754749"/>
            </a:xfrm>
          </p:grpSpPr>
          <p:sp>
            <p:nvSpPr>
              <p:cNvPr id="1025" name="Sechseck 1024">
                <a:extLst>
                  <a:ext uri="{FF2B5EF4-FFF2-40B4-BE49-F238E27FC236}">
                    <a16:creationId xmlns:a16="http://schemas.microsoft.com/office/drawing/2014/main" id="{2A7FADE9-B083-4236-FD78-229C87A6092E}"/>
                  </a:ext>
                </a:extLst>
              </p:cNvPr>
              <p:cNvSpPr/>
              <p:nvPr/>
            </p:nvSpPr>
            <p:spPr>
              <a:xfrm rot="19800480">
                <a:off x="2521295" y="193792"/>
                <a:ext cx="754390" cy="650336"/>
              </a:xfrm>
              <a:prstGeom prst="hexagon">
                <a:avLst>
                  <a:gd name="adj" fmla="val 28642"/>
                  <a:gd name="vf" fmla="val 115470"/>
                </a:avLst>
              </a:prstGeom>
              <a:solidFill>
                <a:schemeClr val="bg2">
                  <a:lumMod val="75000"/>
                </a:schemeClr>
              </a:solidFill>
              <a:ln w="76200">
                <a:solidFill>
                  <a:srgbClr val="76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6" name="Gerader Verbinder 1025">
                <a:extLst>
                  <a:ext uri="{FF2B5EF4-FFF2-40B4-BE49-F238E27FC236}">
                    <a16:creationId xmlns:a16="http://schemas.microsoft.com/office/drawing/2014/main" id="{47FB1083-71C7-20A6-ACD7-A19760975FBC}"/>
                  </a:ext>
                </a:extLst>
              </p:cNvPr>
              <p:cNvCxnSpPr>
                <a:cxnSpLocks/>
              </p:cNvCxnSpPr>
              <p:nvPr/>
            </p:nvCxnSpPr>
            <p:spPr>
              <a:xfrm>
                <a:off x="8786781" y="894281"/>
                <a:ext cx="537028"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7" name="Gerader Verbinder 1026">
                <a:extLst>
                  <a:ext uri="{FF2B5EF4-FFF2-40B4-BE49-F238E27FC236}">
                    <a16:creationId xmlns:a16="http://schemas.microsoft.com/office/drawing/2014/main" id="{EA7EBDF5-02F7-560F-0321-8C4046F677A0}"/>
                  </a:ext>
                </a:extLst>
              </p:cNvPr>
              <p:cNvCxnSpPr>
                <a:cxnSpLocks/>
              </p:cNvCxnSpPr>
              <p:nvPr/>
            </p:nvCxnSpPr>
            <p:spPr>
              <a:xfrm>
                <a:off x="9561083" y="894281"/>
                <a:ext cx="213982"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8" name="Gerader Verbinder 1027">
                <a:extLst>
                  <a:ext uri="{FF2B5EF4-FFF2-40B4-BE49-F238E27FC236}">
                    <a16:creationId xmlns:a16="http://schemas.microsoft.com/office/drawing/2014/main" id="{2E57B42B-8192-3A92-B714-8E85AA0F51EC}"/>
                  </a:ext>
                </a:extLst>
              </p:cNvPr>
              <p:cNvCxnSpPr>
                <a:cxnSpLocks/>
              </p:cNvCxnSpPr>
              <p:nvPr/>
            </p:nvCxnSpPr>
            <p:spPr>
              <a:xfrm>
                <a:off x="9997343" y="894281"/>
                <a:ext cx="16356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9" name="Gruppieren 1028">
                <a:extLst>
                  <a:ext uri="{FF2B5EF4-FFF2-40B4-BE49-F238E27FC236}">
                    <a16:creationId xmlns:a16="http://schemas.microsoft.com/office/drawing/2014/main" id="{E3A7E3FF-8D8C-48E1-0CCF-E40FFFD5B8EE}"/>
                  </a:ext>
                </a:extLst>
              </p:cNvPr>
              <p:cNvGrpSpPr/>
              <p:nvPr/>
            </p:nvGrpSpPr>
            <p:grpSpPr>
              <a:xfrm>
                <a:off x="2938902" y="139532"/>
                <a:ext cx="7222007" cy="0"/>
                <a:chOff x="3175763" y="144379"/>
                <a:chExt cx="7150497" cy="0"/>
              </a:xfrm>
            </p:grpSpPr>
            <p:cxnSp>
              <p:nvCxnSpPr>
                <p:cNvPr id="1030" name="Gerader Verbinder 1029">
                  <a:extLst>
                    <a:ext uri="{FF2B5EF4-FFF2-40B4-BE49-F238E27FC236}">
                      <a16:creationId xmlns:a16="http://schemas.microsoft.com/office/drawing/2014/main" id="{FBE40063-000B-7831-4CF2-861466BAB664}"/>
                    </a:ext>
                  </a:extLst>
                </p:cNvPr>
                <p:cNvCxnSpPr>
                  <a:cxnSpLocks/>
                </p:cNvCxnSpPr>
                <p:nvPr/>
              </p:nvCxnSpPr>
              <p:spPr>
                <a:xfrm>
                  <a:off x="3819713" y="144379"/>
                  <a:ext cx="6506547" cy="0"/>
                </a:xfrm>
                <a:prstGeom prst="line">
                  <a:avLst/>
                </a:prstGeom>
                <a:ln w="889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3" name="Gerader Verbinder 1032">
                  <a:extLst>
                    <a:ext uri="{FF2B5EF4-FFF2-40B4-BE49-F238E27FC236}">
                      <a16:creationId xmlns:a16="http://schemas.microsoft.com/office/drawing/2014/main" id="{6A853D30-DC7F-2BB4-4C99-76FDB8DF3B88}"/>
                    </a:ext>
                  </a:extLst>
                </p:cNvPr>
                <p:cNvCxnSpPr>
                  <a:cxnSpLocks/>
                </p:cNvCxnSpPr>
                <p:nvPr/>
              </p:nvCxnSpPr>
              <p:spPr>
                <a:xfrm>
                  <a:off x="3175763" y="144379"/>
                  <a:ext cx="614389" cy="0"/>
                </a:xfrm>
                <a:prstGeom prst="line">
                  <a:avLst/>
                </a:prstGeom>
                <a:ln w="88900" cap="sq">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2" name="Gerader Verbinder 61">
              <a:extLst>
                <a:ext uri="{FF2B5EF4-FFF2-40B4-BE49-F238E27FC236}">
                  <a16:creationId xmlns:a16="http://schemas.microsoft.com/office/drawing/2014/main" id="{D621623D-C811-4DE3-36D1-3B4232F91E1B}"/>
                </a:ext>
              </a:extLst>
            </p:cNvPr>
            <p:cNvCxnSpPr>
              <a:cxnSpLocks/>
            </p:cNvCxnSpPr>
            <p:nvPr/>
          </p:nvCxnSpPr>
          <p:spPr>
            <a:xfrm>
              <a:off x="2917125" y="888503"/>
              <a:ext cx="561365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444681EB-0E3A-775B-4A4D-D516094088A8}"/>
                </a:ext>
              </a:extLst>
            </p:cNvPr>
            <p:cNvSpPr txBox="1"/>
            <p:nvPr/>
          </p:nvSpPr>
          <p:spPr>
            <a:xfrm>
              <a:off x="3268218" y="402321"/>
              <a:ext cx="7009080" cy="461665"/>
            </a:xfrm>
            <a:prstGeom prst="rect">
              <a:avLst/>
            </a:prstGeom>
            <a:noFill/>
            <a:ln w="28575">
              <a:noFill/>
            </a:ln>
          </p:spPr>
          <p:txBody>
            <a:bodyPr wrap="square" rtlCol="0">
              <a:spAutoFit/>
            </a:bodyPr>
            <a:lstStyle/>
            <a:p>
              <a:r>
                <a:rPr lang="de-DE" sz="2400"/>
                <a:t>A lexicographical network</a:t>
              </a:r>
            </a:p>
          </p:txBody>
        </p:sp>
        <p:sp>
          <p:nvSpPr>
            <p:cNvPr id="1024" name="Textfeld 1023">
              <a:extLst>
                <a:ext uri="{FF2B5EF4-FFF2-40B4-BE49-F238E27FC236}">
                  <a16:creationId xmlns:a16="http://schemas.microsoft.com/office/drawing/2014/main" id="{42F9371B-5BF1-19F8-3BA9-30A1B56A7A3B}"/>
                </a:ext>
              </a:extLst>
            </p:cNvPr>
            <p:cNvSpPr txBox="1"/>
            <p:nvPr/>
          </p:nvSpPr>
          <p:spPr>
            <a:xfrm>
              <a:off x="2692607" y="203437"/>
              <a:ext cx="386366" cy="584775"/>
            </a:xfrm>
            <a:prstGeom prst="rect">
              <a:avLst/>
            </a:prstGeom>
            <a:noFill/>
            <a:effectLst>
              <a:glow rad="177800">
                <a:schemeClr val="accent1">
                  <a:satMod val="175000"/>
                  <a:alpha val="40000"/>
                </a:schemeClr>
              </a:glow>
            </a:effectLst>
          </p:spPr>
          <p:txBody>
            <a:bodyPr wrap="square" rtlCol="0">
              <a:spAutoFit/>
            </a:bodyPr>
            <a:lstStyle/>
            <a:p>
              <a:pPr algn="ctr"/>
              <a:r>
                <a:rPr lang="de-DE" sz="3200" b="1">
                  <a:solidFill>
                    <a:schemeClr val="bg1"/>
                  </a:solidFill>
                </a:rPr>
                <a:t>5</a:t>
              </a:r>
            </a:p>
          </p:txBody>
        </p:sp>
      </p:grpSp>
    </p:spTree>
    <p:extLst>
      <p:ext uri="{BB962C8B-B14F-4D97-AF65-F5344CB8AC3E}">
        <p14:creationId xmlns:p14="http://schemas.microsoft.com/office/powerpoint/2010/main" val="245153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49B42-E921-CD1B-4ED7-9969FB53333D}"/>
            </a:ext>
          </a:extLst>
        </p:cNvPr>
        <p:cNvGrpSpPr/>
        <p:nvPr/>
      </p:nvGrpSpPr>
      <p:grpSpPr>
        <a:xfrm>
          <a:off x="0" y="0"/>
          <a:ext cx="0" cy="0"/>
          <a:chOff x="0" y="0"/>
          <a:chExt cx="0" cy="0"/>
        </a:xfrm>
      </p:grpSpPr>
      <p:pic>
        <p:nvPicPr>
          <p:cNvPr id="2" name="Picture 2">
            <a:hlinkClick r:id="rId3"/>
            <a:extLst>
              <a:ext uri="{FF2B5EF4-FFF2-40B4-BE49-F238E27FC236}">
                <a16:creationId xmlns:a16="http://schemas.microsoft.com/office/drawing/2014/main" id="{ECB75E98-164B-FB03-771C-E12137B62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881" y="3644739"/>
            <a:ext cx="1677680" cy="1187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8CCB9F63-B402-7237-E50D-FCCDD15506A3}"/>
              </a:ext>
            </a:extLst>
          </p:cNvPr>
          <p:cNvGrpSpPr/>
          <p:nvPr/>
        </p:nvGrpSpPr>
        <p:grpSpPr>
          <a:xfrm>
            <a:off x="4924838" y="1378591"/>
            <a:ext cx="3414408" cy="4533089"/>
            <a:chOff x="5627451" y="1799617"/>
            <a:chExt cx="3414408" cy="4533089"/>
          </a:xfrm>
        </p:grpSpPr>
        <p:sp>
          <p:nvSpPr>
            <p:cNvPr id="3" name="Rechteck 2">
              <a:extLst>
                <a:ext uri="{FF2B5EF4-FFF2-40B4-BE49-F238E27FC236}">
                  <a16:creationId xmlns:a16="http://schemas.microsoft.com/office/drawing/2014/main" id="{94574D73-4DCE-4B39-D040-49330CD642A9}"/>
                </a:ext>
              </a:extLst>
            </p:cNvPr>
            <p:cNvSpPr/>
            <p:nvPr/>
          </p:nvSpPr>
          <p:spPr>
            <a:xfrm>
              <a:off x="5700409" y="2986391"/>
              <a:ext cx="3287948" cy="3346315"/>
            </a:xfrm>
            <a:prstGeom prst="rect">
              <a:avLst/>
            </a:prstGeom>
            <a:noFill/>
            <a:ln w="571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Gleichschenkliges Dreieck 3">
              <a:extLst>
                <a:ext uri="{FF2B5EF4-FFF2-40B4-BE49-F238E27FC236}">
                  <a16:creationId xmlns:a16="http://schemas.microsoft.com/office/drawing/2014/main" id="{5E929F49-C1F9-EFDD-E87D-15F83C93AA91}"/>
                </a:ext>
              </a:extLst>
            </p:cNvPr>
            <p:cNvSpPr/>
            <p:nvPr/>
          </p:nvSpPr>
          <p:spPr>
            <a:xfrm>
              <a:off x="5627451" y="1799617"/>
              <a:ext cx="3414408" cy="1186774"/>
            </a:xfrm>
            <a:prstGeom prst="triangle">
              <a:avLst/>
            </a:prstGeom>
            <a:noFill/>
            <a:ln w="571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Picture 2" descr="UB der LMU München (@ublmu@openbiblio.social) - OpenBiblio ...">
            <a:extLst>
              <a:ext uri="{FF2B5EF4-FFF2-40B4-BE49-F238E27FC236}">
                <a16:creationId xmlns:a16="http://schemas.microsoft.com/office/drawing/2014/main" id="{9C7D2BA2-43DB-3E31-E762-7F3C484A3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589" y="1522582"/>
            <a:ext cx="664858" cy="625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9E1341D5-1755-874A-3192-06C73CDAA5F8}"/>
              </a:ext>
            </a:extLst>
          </p:cNvPr>
          <p:cNvSpPr txBox="1"/>
          <p:nvPr/>
        </p:nvSpPr>
        <p:spPr>
          <a:xfrm>
            <a:off x="7958077" y="1184596"/>
            <a:ext cx="437744" cy="923330"/>
          </a:xfrm>
          <a:prstGeom prst="rect">
            <a:avLst/>
          </a:prstGeom>
          <a:noFill/>
        </p:spPr>
        <p:txBody>
          <a:bodyPr wrap="square" rtlCol="0">
            <a:spAutoFit/>
          </a:bodyPr>
          <a:lstStyle/>
          <a:p>
            <a:pPr algn="ctr"/>
            <a:r>
              <a:rPr lang="de-DE" sz="5400" b="1"/>
              <a:t>?</a:t>
            </a:r>
          </a:p>
        </p:txBody>
      </p:sp>
      <p:sp>
        <p:nvSpPr>
          <p:cNvPr id="8" name="Textfeld 7">
            <a:extLst>
              <a:ext uri="{FF2B5EF4-FFF2-40B4-BE49-F238E27FC236}">
                <a16:creationId xmlns:a16="http://schemas.microsoft.com/office/drawing/2014/main" id="{9C0AA072-AFEC-6B0C-009B-3E9B91259523}"/>
              </a:ext>
            </a:extLst>
          </p:cNvPr>
          <p:cNvSpPr txBox="1"/>
          <p:nvPr/>
        </p:nvSpPr>
        <p:spPr>
          <a:xfrm>
            <a:off x="5911127" y="3077054"/>
            <a:ext cx="1480085" cy="584775"/>
          </a:xfrm>
          <a:prstGeom prst="rect">
            <a:avLst/>
          </a:prstGeom>
          <a:noFill/>
        </p:spPr>
        <p:txBody>
          <a:bodyPr wrap="none" rtlCol="0">
            <a:spAutoFit/>
          </a:bodyPr>
          <a:lstStyle/>
          <a:p>
            <a:r>
              <a:rPr lang="de-DE" sz="3200"/>
              <a:t>LexiCon</a:t>
            </a:r>
          </a:p>
        </p:txBody>
      </p:sp>
      <p:sp>
        <p:nvSpPr>
          <p:cNvPr id="10" name="Pfeil: nach rechts 9">
            <a:extLst>
              <a:ext uri="{FF2B5EF4-FFF2-40B4-BE49-F238E27FC236}">
                <a16:creationId xmlns:a16="http://schemas.microsoft.com/office/drawing/2014/main" id="{A2E43CB9-A0D5-33C2-C9FA-F8C9EACC169B}"/>
              </a:ext>
            </a:extLst>
          </p:cNvPr>
          <p:cNvSpPr/>
          <p:nvPr/>
        </p:nvSpPr>
        <p:spPr>
          <a:xfrm rot="10800000">
            <a:off x="6852039" y="1914240"/>
            <a:ext cx="2492680" cy="23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2">
            <a:hlinkClick r:id="rId3"/>
            <a:extLst>
              <a:ext uri="{FF2B5EF4-FFF2-40B4-BE49-F238E27FC236}">
                <a16:creationId xmlns:a16="http://schemas.microsoft.com/office/drawing/2014/main" id="{E722F242-285E-5B6C-9ADF-E06BF98B7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330" y="3579733"/>
            <a:ext cx="1677680" cy="1187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Pfeil: nach rechts 8">
            <a:extLst>
              <a:ext uri="{FF2B5EF4-FFF2-40B4-BE49-F238E27FC236}">
                <a16:creationId xmlns:a16="http://schemas.microsoft.com/office/drawing/2014/main" id="{AC2A228E-5BDD-8B4C-5F07-CE8995DC6AA7}"/>
              </a:ext>
            </a:extLst>
          </p:cNvPr>
          <p:cNvSpPr/>
          <p:nvPr/>
        </p:nvSpPr>
        <p:spPr>
          <a:xfrm>
            <a:off x="3159783" y="4173519"/>
            <a:ext cx="2751343" cy="37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technology</a:t>
            </a:r>
          </a:p>
        </p:txBody>
      </p:sp>
      <p:sp>
        <p:nvSpPr>
          <p:cNvPr id="14" name="Pfeil: nach links 13">
            <a:extLst>
              <a:ext uri="{FF2B5EF4-FFF2-40B4-BE49-F238E27FC236}">
                <a16:creationId xmlns:a16="http://schemas.microsoft.com/office/drawing/2014/main" id="{C5A9FD0F-9B9E-FACC-212D-77DB961E95B6}"/>
              </a:ext>
            </a:extLst>
          </p:cNvPr>
          <p:cNvSpPr/>
          <p:nvPr/>
        </p:nvSpPr>
        <p:spPr>
          <a:xfrm>
            <a:off x="3159784" y="3813595"/>
            <a:ext cx="2751342" cy="3599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data</a:t>
            </a:r>
          </a:p>
        </p:txBody>
      </p:sp>
      <p:sp>
        <p:nvSpPr>
          <p:cNvPr id="11" name="Textfeld 10">
            <a:extLst>
              <a:ext uri="{FF2B5EF4-FFF2-40B4-BE49-F238E27FC236}">
                <a16:creationId xmlns:a16="http://schemas.microsoft.com/office/drawing/2014/main" id="{39D13808-6087-D794-D104-99E7C5793762}"/>
              </a:ext>
            </a:extLst>
          </p:cNvPr>
          <p:cNvSpPr txBox="1"/>
          <p:nvPr/>
        </p:nvSpPr>
        <p:spPr>
          <a:xfrm>
            <a:off x="9555701" y="2107926"/>
            <a:ext cx="783804" cy="369332"/>
          </a:xfrm>
          <a:prstGeom prst="rect">
            <a:avLst/>
          </a:prstGeom>
          <a:noFill/>
        </p:spPr>
        <p:txBody>
          <a:bodyPr wrap="none" rtlCol="0">
            <a:spAutoFit/>
          </a:bodyPr>
          <a:lstStyle/>
          <a:p>
            <a:r>
              <a:rPr lang="de-DE"/>
              <a:t>library</a:t>
            </a:r>
          </a:p>
        </p:txBody>
      </p:sp>
      <p:sp>
        <p:nvSpPr>
          <p:cNvPr id="16" name="Datumsplatzhalter 15">
            <a:extLst>
              <a:ext uri="{FF2B5EF4-FFF2-40B4-BE49-F238E27FC236}">
                <a16:creationId xmlns:a16="http://schemas.microsoft.com/office/drawing/2014/main" id="{7CD9B09E-8B86-FB6D-6534-A2DE38955AD0}"/>
              </a:ext>
            </a:extLst>
          </p:cNvPr>
          <p:cNvSpPr>
            <a:spLocks noGrp="1"/>
          </p:cNvSpPr>
          <p:nvPr>
            <p:ph type="dt" sz="half" idx="10"/>
          </p:nvPr>
        </p:nvSpPr>
        <p:spPr/>
        <p:txBody>
          <a:bodyPr/>
          <a:lstStyle/>
          <a:p>
            <a:r>
              <a:rPr lang="de-DE"/>
              <a:t>3/18/2025</a:t>
            </a:r>
          </a:p>
        </p:txBody>
      </p:sp>
      <p:sp>
        <p:nvSpPr>
          <p:cNvPr id="17" name="Fußzeilenplatzhalter 16">
            <a:extLst>
              <a:ext uri="{FF2B5EF4-FFF2-40B4-BE49-F238E27FC236}">
                <a16:creationId xmlns:a16="http://schemas.microsoft.com/office/drawing/2014/main" id="{58D86831-589A-749F-0768-DF2020EFABEC}"/>
              </a:ext>
            </a:extLst>
          </p:cNvPr>
          <p:cNvSpPr>
            <a:spLocks noGrp="1"/>
          </p:cNvSpPr>
          <p:nvPr>
            <p:ph type="ftr" sz="quarter" idx="11"/>
          </p:nvPr>
        </p:nvSpPr>
        <p:spPr/>
        <p:txBody>
          <a:bodyPr/>
          <a:lstStyle/>
          <a:p>
            <a:r>
              <a:rPr lang="en-US"/>
              <a:t>CC BY-SA Stephan Lücke 2025</a:t>
            </a:r>
            <a:endParaRPr lang="de-DE"/>
          </a:p>
        </p:txBody>
      </p:sp>
      <p:sp>
        <p:nvSpPr>
          <p:cNvPr id="18" name="Foliennummernplatzhalter 17">
            <a:extLst>
              <a:ext uri="{FF2B5EF4-FFF2-40B4-BE49-F238E27FC236}">
                <a16:creationId xmlns:a16="http://schemas.microsoft.com/office/drawing/2014/main" id="{AA25B8A4-B31E-1843-E7A2-286DEEAB6220}"/>
              </a:ext>
            </a:extLst>
          </p:cNvPr>
          <p:cNvSpPr>
            <a:spLocks noGrp="1"/>
          </p:cNvSpPr>
          <p:nvPr>
            <p:ph type="sldNum" sz="quarter" idx="12"/>
          </p:nvPr>
        </p:nvSpPr>
        <p:spPr/>
        <p:txBody>
          <a:bodyPr/>
          <a:lstStyle/>
          <a:p>
            <a:fld id="{B12A0FE2-0F95-48AD-8B8A-D89010465CD4}" type="slidenum">
              <a:rPr lang="de-DE" smtClean="0"/>
              <a:t>6</a:t>
            </a:fld>
            <a:endParaRPr lang="de-DE"/>
          </a:p>
        </p:txBody>
      </p:sp>
      <p:grpSp>
        <p:nvGrpSpPr>
          <p:cNvPr id="13" name="Gruppieren 12">
            <a:extLst>
              <a:ext uri="{FF2B5EF4-FFF2-40B4-BE49-F238E27FC236}">
                <a16:creationId xmlns:a16="http://schemas.microsoft.com/office/drawing/2014/main" id="{9C2EC612-3339-4BE0-EDCE-3436540668EA}"/>
              </a:ext>
            </a:extLst>
          </p:cNvPr>
          <p:cNvGrpSpPr/>
          <p:nvPr/>
        </p:nvGrpSpPr>
        <p:grpSpPr>
          <a:xfrm>
            <a:off x="2510444" y="306314"/>
            <a:ext cx="7756003" cy="1093786"/>
            <a:chOff x="2521295" y="139532"/>
            <a:chExt cx="7756003" cy="1093786"/>
          </a:xfrm>
        </p:grpSpPr>
        <p:sp>
          <p:nvSpPr>
            <p:cNvPr id="19" name="Sechseck 18">
              <a:extLst>
                <a:ext uri="{FF2B5EF4-FFF2-40B4-BE49-F238E27FC236}">
                  <a16:creationId xmlns:a16="http://schemas.microsoft.com/office/drawing/2014/main" id="{BBD13861-64FB-2199-93E4-BB346652E360}"/>
                </a:ext>
              </a:extLst>
            </p:cNvPr>
            <p:cNvSpPr/>
            <p:nvPr/>
          </p:nvSpPr>
          <p:spPr>
            <a:xfrm rot="19800480">
              <a:off x="2559405" y="215283"/>
              <a:ext cx="649657" cy="560049"/>
            </a:xfrm>
            <a:prstGeom prst="hexagon">
              <a:avLst>
                <a:gd name="adj" fmla="val 28642"/>
                <a:gd name="vf" fmla="val 115470"/>
              </a:avLst>
            </a:prstGeom>
            <a:solidFill>
              <a:schemeClr val="bg1"/>
            </a:solidFill>
            <a:ln w="9525">
              <a:solidFill>
                <a:schemeClr val="bg2">
                  <a:lumMod val="50000"/>
                </a:schemeClr>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C0D64C8-A47A-A468-D538-E36D2F76705C}"/>
                </a:ext>
              </a:extLst>
            </p:cNvPr>
            <p:cNvSpPr/>
            <p:nvPr/>
          </p:nvSpPr>
          <p:spPr>
            <a:xfrm>
              <a:off x="3100060" y="150343"/>
              <a:ext cx="7060849" cy="711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857D9773-33CD-A6BC-0AD4-4511D9C57BB5}"/>
                </a:ext>
              </a:extLst>
            </p:cNvPr>
            <p:cNvGrpSpPr/>
            <p:nvPr/>
          </p:nvGrpSpPr>
          <p:grpSpPr>
            <a:xfrm>
              <a:off x="2521295" y="139532"/>
              <a:ext cx="7639615" cy="754749"/>
              <a:chOff x="2521295" y="139532"/>
              <a:chExt cx="7639615" cy="754749"/>
            </a:xfrm>
          </p:grpSpPr>
          <p:sp>
            <p:nvSpPr>
              <p:cNvPr id="25" name="Sechseck 24">
                <a:extLst>
                  <a:ext uri="{FF2B5EF4-FFF2-40B4-BE49-F238E27FC236}">
                    <a16:creationId xmlns:a16="http://schemas.microsoft.com/office/drawing/2014/main" id="{02C1AB47-9C9A-0305-BDB3-36B713816B5C}"/>
                  </a:ext>
                </a:extLst>
              </p:cNvPr>
              <p:cNvSpPr/>
              <p:nvPr/>
            </p:nvSpPr>
            <p:spPr>
              <a:xfrm rot="19800480">
                <a:off x="2521295" y="193792"/>
                <a:ext cx="754390" cy="650336"/>
              </a:xfrm>
              <a:prstGeom prst="hexagon">
                <a:avLst>
                  <a:gd name="adj" fmla="val 28642"/>
                  <a:gd name="vf" fmla="val 115470"/>
                </a:avLst>
              </a:prstGeom>
              <a:solidFill>
                <a:schemeClr val="bg2">
                  <a:lumMod val="75000"/>
                </a:schemeClr>
              </a:solidFill>
              <a:ln w="76200">
                <a:solidFill>
                  <a:srgbClr val="7671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0A8F59C8-6949-DA04-B44F-11936834953E}"/>
                  </a:ext>
                </a:extLst>
              </p:cNvPr>
              <p:cNvCxnSpPr>
                <a:cxnSpLocks/>
              </p:cNvCxnSpPr>
              <p:nvPr/>
            </p:nvCxnSpPr>
            <p:spPr>
              <a:xfrm>
                <a:off x="8786781" y="894281"/>
                <a:ext cx="537028"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79EAAA0-2CE4-9149-3B83-6EB96AD927DD}"/>
                  </a:ext>
                </a:extLst>
              </p:cNvPr>
              <p:cNvCxnSpPr>
                <a:cxnSpLocks/>
              </p:cNvCxnSpPr>
              <p:nvPr/>
            </p:nvCxnSpPr>
            <p:spPr>
              <a:xfrm>
                <a:off x="9561083" y="894281"/>
                <a:ext cx="213982"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2ADC72F-FDEA-0315-2C3C-B0AB2588B3D6}"/>
                  </a:ext>
                </a:extLst>
              </p:cNvPr>
              <p:cNvCxnSpPr>
                <a:cxnSpLocks/>
              </p:cNvCxnSpPr>
              <p:nvPr/>
            </p:nvCxnSpPr>
            <p:spPr>
              <a:xfrm>
                <a:off x="9997343" y="894281"/>
                <a:ext cx="16356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3359555-7C8C-2B5F-1DD3-92D144DAE8B8}"/>
                  </a:ext>
                </a:extLst>
              </p:cNvPr>
              <p:cNvGrpSpPr/>
              <p:nvPr/>
            </p:nvGrpSpPr>
            <p:grpSpPr>
              <a:xfrm>
                <a:off x="2938902" y="139532"/>
                <a:ext cx="7222007" cy="0"/>
                <a:chOff x="3175763" y="144379"/>
                <a:chExt cx="7150497" cy="0"/>
              </a:xfrm>
            </p:grpSpPr>
            <p:cxnSp>
              <p:nvCxnSpPr>
                <p:cNvPr id="30" name="Gerader Verbinder 29">
                  <a:extLst>
                    <a:ext uri="{FF2B5EF4-FFF2-40B4-BE49-F238E27FC236}">
                      <a16:creationId xmlns:a16="http://schemas.microsoft.com/office/drawing/2014/main" id="{2DD53344-1E74-2176-5FE1-C4266DC3AE14}"/>
                    </a:ext>
                  </a:extLst>
                </p:cNvPr>
                <p:cNvCxnSpPr>
                  <a:cxnSpLocks/>
                </p:cNvCxnSpPr>
                <p:nvPr/>
              </p:nvCxnSpPr>
              <p:spPr>
                <a:xfrm>
                  <a:off x="3819713" y="144379"/>
                  <a:ext cx="6506547" cy="0"/>
                </a:xfrm>
                <a:prstGeom prst="line">
                  <a:avLst/>
                </a:prstGeom>
                <a:ln w="889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AE91477-0E19-F820-2CB0-FCE9CD4811B1}"/>
                    </a:ext>
                  </a:extLst>
                </p:cNvPr>
                <p:cNvCxnSpPr>
                  <a:cxnSpLocks/>
                </p:cNvCxnSpPr>
                <p:nvPr/>
              </p:nvCxnSpPr>
              <p:spPr>
                <a:xfrm>
                  <a:off x="3175763" y="144379"/>
                  <a:ext cx="614389" cy="0"/>
                </a:xfrm>
                <a:prstGeom prst="line">
                  <a:avLst/>
                </a:prstGeom>
                <a:ln w="88900" cap="sq">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2" name="Gerader Verbinder 21">
              <a:extLst>
                <a:ext uri="{FF2B5EF4-FFF2-40B4-BE49-F238E27FC236}">
                  <a16:creationId xmlns:a16="http://schemas.microsoft.com/office/drawing/2014/main" id="{FE39010B-0E7B-AAD6-712C-49503D9937BB}"/>
                </a:ext>
              </a:extLst>
            </p:cNvPr>
            <p:cNvCxnSpPr>
              <a:cxnSpLocks/>
            </p:cNvCxnSpPr>
            <p:nvPr/>
          </p:nvCxnSpPr>
          <p:spPr>
            <a:xfrm>
              <a:off x="2917125" y="888503"/>
              <a:ext cx="5613657" cy="0"/>
            </a:xfrm>
            <a:prstGeom prst="line">
              <a:avLst/>
            </a:prstGeom>
            <a:ln w="9842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7C6A236-C686-9356-47B5-2A817E78FB69}"/>
                </a:ext>
              </a:extLst>
            </p:cNvPr>
            <p:cNvSpPr txBox="1"/>
            <p:nvPr/>
          </p:nvSpPr>
          <p:spPr>
            <a:xfrm>
              <a:off x="3268218" y="402321"/>
              <a:ext cx="7009080" cy="830997"/>
            </a:xfrm>
            <a:prstGeom prst="rect">
              <a:avLst/>
            </a:prstGeom>
            <a:noFill/>
            <a:ln w="28575">
              <a:noFill/>
            </a:ln>
          </p:spPr>
          <p:txBody>
            <a:bodyPr wrap="square" rtlCol="0">
              <a:spAutoFit/>
            </a:bodyPr>
            <a:lstStyle/>
            <a:p>
              <a:r>
                <a:rPr lang="de-DE" sz="2400"/>
                <a:t>Wanted: A home for LexiCon</a:t>
              </a:r>
            </a:p>
            <a:p>
              <a:endParaRPr lang="de-DE" sz="2400"/>
            </a:p>
          </p:txBody>
        </p:sp>
        <p:sp>
          <p:nvSpPr>
            <p:cNvPr id="24" name="Textfeld 23">
              <a:extLst>
                <a:ext uri="{FF2B5EF4-FFF2-40B4-BE49-F238E27FC236}">
                  <a16:creationId xmlns:a16="http://schemas.microsoft.com/office/drawing/2014/main" id="{0C80A8EA-EF76-D45D-2647-DD0292D9194A}"/>
                </a:ext>
              </a:extLst>
            </p:cNvPr>
            <p:cNvSpPr txBox="1"/>
            <p:nvPr/>
          </p:nvSpPr>
          <p:spPr>
            <a:xfrm>
              <a:off x="2705307" y="203437"/>
              <a:ext cx="386366" cy="584775"/>
            </a:xfrm>
            <a:prstGeom prst="rect">
              <a:avLst/>
            </a:prstGeom>
            <a:noFill/>
            <a:effectLst>
              <a:glow rad="177800">
                <a:schemeClr val="accent1">
                  <a:satMod val="175000"/>
                  <a:alpha val="40000"/>
                </a:schemeClr>
              </a:glow>
            </a:effectLst>
          </p:spPr>
          <p:txBody>
            <a:bodyPr wrap="square" rtlCol="0">
              <a:spAutoFit/>
            </a:bodyPr>
            <a:lstStyle/>
            <a:p>
              <a:pPr algn="ctr"/>
              <a:r>
                <a:rPr lang="de-DE" sz="3200" b="1">
                  <a:solidFill>
                    <a:schemeClr val="bg1"/>
                  </a:solidFill>
                </a:rPr>
                <a:t>6</a:t>
              </a:r>
            </a:p>
          </p:txBody>
        </p:sp>
      </p:grpSp>
    </p:spTree>
    <p:extLst>
      <p:ext uri="{BB962C8B-B14F-4D97-AF65-F5344CB8AC3E}">
        <p14:creationId xmlns:p14="http://schemas.microsoft.com/office/powerpoint/2010/main" val="429089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30625-D5D5-A0F3-DDCE-1A1F91FCBB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847A4E-8A61-CAA6-EC07-112CABE3E4A3}"/>
              </a:ext>
            </a:extLst>
          </p:cNvPr>
          <p:cNvSpPr>
            <a:spLocks noGrp="1"/>
          </p:cNvSpPr>
          <p:nvPr>
            <p:ph type="title"/>
          </p:nvPr>
        </p:nvSpPr>
        <p:spPr>
          <a:xfrm>
            <a:off x="2014534" y="1830276"/>
            <a:ext cx="8162925" cy="1324404"/>
          </a:xfrm>
        </p:spPr>
        <p:txBody>
          <a:bodyPr>
            <a:normAutofit fontScale="90000"/>
          </a:bodyPr>
          <a:lstStyle/>
          <a:p>
            <a:r>
              <a:rPr lang="en-US" sz="4800" b="1">
                <a:latin typeface="IBM Plex Sans SemiBold" panose="020B0603050203000203" pitchFamily="34" charset="0"/>
              </a:rPr>
              <a:t>Thank you for your attention!</a:t>
            </a:r>
            <a:endParaRPr lang="de-DE" sz="4800" b="1">
              <a:latin typeface="IBM Plex Sans SemiBold" panose="020B0603050203000203" pitchFamily="34" charset="0"/>
            </a:endParaRPr>
          </a:p>
        </p:txBody>
      </p:sp>
      <p:sp>
        <p:nvSpPr>
          <p:cNvPr id="3" name="Untertitel 2">
            <a:extLst>
              <a:ext uri="{FF2B5EF4-FFF2-40B4-BE49-F238E27FC236}">
                <a16:creationId xmlns:a16="http://schemas.microsoft.com/office/drawing/2014/main" id="{4F25C20D-9F83-E2C4-091E-CE9261F9B7A3}"/>
              </a:ext>
            </a:extLst>
          </p:cNvPr>
          <p:cNvSpPr>
            <a:spLocks noGrp="1"/>
          </p:cNvSpPr>
          <p:nvPr>
            <p:ph idx="1"/>
          </p:nvPr>
        </p:nvSpPr>
        <p:spPr>
          <a:xfrm>
            <a:off x="2756430" y="3154680"/>
            <a:ext cx="6679131" cy="1466215"/>
          </a:xfrm>
        </p:spPr>
        <p:txBody>
          <a:bodyPr>
            <a:normAutofit lnSpcReduction="10000"/>
          </a:bodyPr>
          <a:lstStyle/>
          <a:p>
            <a:pPr marL="0" indent="0" algn="ctr">
              <a:buNone/>
            </a:pPr>
            <a:r>
              <a:rPr lang="de-DE"/>
              <a:t>Dr. Stephan Lücke </a:t>
            </a:r>
          </a:p>
          <a:p>
            <a:pPr marL="0" indent="0" algn="ctr">
              <a:buNone/>
            </a:pPr>
            <a:r>
              <a:rPr lang="de-DE"/>
              <a:t>LMU Center for Digital Humanities</a:t>
            </a:r>
          </a:p>
          <a:p>
            <a:pPr marL="0" indent="0" algn="ctr">
              <a:buNone/>
            </a:pPr>
            <a:r>
              <a:rPr lang="de-DE"/>
              <a:t>luecke@lmu.de</a:t>
            </a:r>
          </a:p>
        </p:txBody>
      </p:sp>
      <p:sp>
        <p:nvSpPr>
          <p:cNvPr id="4" name="Datumsplatzhalter 3">
            <a:extLst>
              <a:ext uri="{FF2B5EF4-FFF2-40B4-BE49-F238E27FC236}">
                <a16:creationId xmlns:a16="http://schemas.microsoft.com/office/drawing/2014/main" id="{80B07A14-5398-45BB-0899-1745A3FCE700}"/>
              </a:ext>
            </a:extLst>
          </p:cNvPr>
          <p:cNvSpPr>
            <a:spLocks noGrp="1"/>
          </p:cNvSpPr>
          <p:nvPr>
            <p:ph type="dt" sz="half" idx="10"/>
          </p:nvPr>
        </p:nvSpPr>
        <p:spPr/>
        <p:txBody>
          <a:bodyPr/>
          <a:lstStyle/>
          <a:p>
            <a:r>
              <a:rPr lang="de-DE"/>
              <a:t>3/18/2025</a:t>
            </a:r>
          </a:p>
        </p:txBody>
      </p:sp>
      <p:sp>
        <p:nvSpPr>
          <p:cNvPr id="5" name="Fußzeilenplatzhalter 4">
            <a:extLst>
              <a:ext uri="{FF2B5EF4-FFF2-40B4-BE49-F238E27FC236}">
                <a16:creationId xmlns:a16="http://schemas.microsoft.com/office/drawing/2014/main" id="{FFE3F34F-8FB1-3A78-091E-8B9E575138A6}"/>
              </a:ext>
            </a:extLst>
          </p:cNvPr>
          <p:cNvSpPr>
            <a:spLocks noGrp="1"/>
          </p:cNvSpPr>
          <p:nvPr>
            <p:ph type="ftr" sz="quarter" idx="11"/>
          </p:nvPr>
        </p:nvSpPr>
        <p:spPr/>
        <p:txBody>
          <a:bodyPr/>
          <a:lstStyle/>
          <a:p>
            <a:r>
              <a:rPr lang="en-US"/>
              <a:t>CC BY-SA Stephan Lücke 2025</a:t>
            </a:r>
            <a:endParaRPr lang="de-DE"/>
          </a:p>
        </p:txBody>
      </p:sp>
      <p:sp>
        <p:nvSpPr>
          <p:cNvPr id="6" name="Foliennummernplatzhalter 5">
            <a:extLst>
              <a:ext uri="{FF2B5EF4-FFF2-40B4-BE49-F238E27FC236}">
                <a16:creationId xmlns:a16="http://schemas.microsoft.com/office/drawing/2014/main" id="{581EBCB1-01A9-601B-8A28-249322F4B915}"/>
              </a:ext>
            </a:extLst>
          </p:cNvPr>
          <p:cNvSpPr>
            <a:spLocks noGrp="1"/>
          </p:cNvSpPr>
          <p:nvPr>
            <p:ph type="sldNum" sz="quarter" idx="12"/>
          </p:nvPr>
        </p:nvSpPr>
        <p:spPr/>
        <p:txBody>
          <a:bodyPr/>
          <a:lstStyle/>
          <a:p>
            <a:fld id="{B12A0FE2-0F95-48AD-8B8A-D89010465CD4}" type="slidenum">
              <a:rPr lang="de-DE" smtClean="0"/>
              <a:t>7</a:t>
            </a:fld>
            <a:endParaRPr lang="de-DE"/>
          </a:p>
        </p:txBody>
      </p:sp>
    </p:spTree>
    <p:extLst>
      <p:ext uri="{BB962C8B-B14F-4D97-AF65-F5344CB8AC3E}">
        <p14:creationId xmlns:p14="http://schemas.microsoft.com/office/powerpoint/2010/main" val="19666141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1010</Words>
  <Application>Microsoft Office PowerPoint</Application>
  <PresentationFormat>Breitbild</PresentationFormat>
  <Paragraphs>137</Paragraphs>
  <Slides>7</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Aptos</vt:lpstr>
      <vt:lpstr>Arial</vt:lpstr>
      <vt:lpstr>Calibri</vt:lpstr>
      <vt:lpstr>IBM Plex Sans SemiBold</vt:lpstr>
      <vt:lpstr>Linux Libertine</vt:lpstr>
      <vt:lpstr>Roboto-bold</vt:lpstr>
      <vt:lpstr>Office</vt:lpstr>
      <vt:lpstr>LexiCon (Lexicographia coniuncta)  A vision of lexicography in the age of DH</vt:lpstr>
      <vt:lpstr>PowerPoint-Präsentation</vt:lpstr>
      <vt:lpstr>PowerPoint-Präsentation</vt:lpstr>
      <vt:lpstr>PowerPoint-Präsentation</vt:lpstr>
      <vt:lpstr>PowerPoint-Präsentation</vt:lpstr>
      <vt:lpstr>PowerPoint-Präsentation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(Open) Data for Research in the US, UK, and Germany</dc:title>
  <dc:creator>Martin Spenger</dc:creator>
  <cp:lastModifiedBy>Lücke, Stephan</cp:lastModifiedBy>
  <cp:revision>270</cp:revision>
  <dcterms:created xsi:type="dcterms:W3CDTF">2025-01-10T15:28:50Z</dcterms:created>
  <dcterms:modified xsi:type="dcterms:W3CDTF">2025-03-15T16:16:47Z</dcterms:modified>
</cp:coreProperties>
</file>